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12" r:id="rId1"/>
  </p:sldMasterIdLst>
  <p:notesMasterIdLst>
    <p:notesMasterId r:id="rId41"/>
  </p:notesMasterIdLst>
  <p:handoutMasterIdLst>
    <p:handoutMasterId r:id="rId42"/>
  </p:handoutMasterIdLst>
  <p:sldIdLst>
    <p:sldId id="256" r:id="rId2"/>
    <p:sldId id="346" r:id="rId3"/>
    <p:sldId id="413" r:id="rId4"/>
    <p:sldId id="361" r:id="rId5"/>
    <p:sldId id="370" r:id="rId6"/>
    <p:sldId id="369" r:id="rId7"/>
    <p:sldId id="418" r:id="rId8"/>
    <p:sldId id="419" r:id="rId9"/>
    <p:sldId id="420" r:id="rId10"/>
    <p:sldId id="368" r:id="rId11"/>
    <p:sldId id="384" r:id="rId12"/>
    <p:sldId id="385" r:id="rId13"/>
    <p:sldId id="388" r:id="rId14"/>
    <p:sldId id="390" r:id="rId15"/>
    <p:sldId id="391" r:id="rId16"/>
    <p:sldId id="365" r:id="rId17"/>
    <p:sldId id="392" r:id="rId18"/>
    <p:sldId id="393" r:id="rId19"/>
    <p:sldId id="394" r:id="rId20"/>
    <p:sldId id="395" r:id="rId21"/>
    <p:sldId id="440" r:id="rId22"/>
    <p:sldId id="439" r:id="rId23"/>
    <p:sldId id="397" r:id="rId24"/>
    <p:sldId id="433" r:id="rId25"/>
    <p:sldId id="441" r:id="rId26"/>
    <p:sldId id="434" r:id="rId27"/>
    <p:sldId id="366" r:id="rId28"/>
    <p:sldId id="400" r:id="rId29"/>
    <p:sldId id="422" r:id="rId30"/>
    <p:sldId id="423" r:id="rId31"/>
    <p:sldId id="447" r:id="rId32"/>
    <p:sldId id="437" r:id="rId33"/>
    <p:sldId id="444" r:id="rId34"/>
    <p:sldId id="432" r:id="rId35"/>
    <p:sldId id="446" r:id="rId36"/>
    <p:sldId id="430" r:id="rId37"/>
    <p:sldId id="448" r:id="rId38"/>
    <p:sldId id="449" r:id="rId39"/>
    <p:sldId id="438" r:id="rId40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C9"/>
    <a:srgbClr val="EEF1EB"/>
    <a:srgbClr val="EBF2DE"/>
    <a:srgbClr val="E3FCCC"/>
    <a:srgbClr val="740000"/>
    <a:srgbClr val="D9E4EF"/>
    <a:srgbClr val="EDB5E6"/>
    <a:srgbClr val="CFDEB0"/>
    <a:srgbClr val="BFD1E3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5" autoAdjust="0"/>
    <p:restoredTop sz="98890" autoAdjust="0"/>
  </p:normalViewPr>
  <p:slideViewPr>
    <p:cSldViewPr snapToObjects="1">
      <p:cViewPr>
        <p:scale>
          <a:sx n="90" d="100"/>
          <a:sy n="90" d="100"/>
        </p:scale>
        <p:origin x="-1075" y="-4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0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6410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r">
              <a:defRPr sz="1200"/>
            </a:lvl1pPr>
          </a:lstStyle>
          <a:p>
            <a:fld id="{DC61E62B-C3FE-484F-8A15-385F8A064D41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0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6410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r">
              <a:defRPr sz="1200"/>
            </a:lvl1pPr>
          </a:lstStyle>
          <a:p>
            <a:fld id="{5DBE645D-19B3-43EA-8CBC-37E5C7165D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051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346" cy="4961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760" y="1"/>
            <a:ext cx="2945346" cy="4961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E334E-01B7-43F5-A0B8-D920FE42A845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5" y="4715215"/>
            <a:ext cx="5438768" cy="4468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426"/>
            <a:ext cx="2945346" cy="4961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760" y="9430426"/>
            <a:ext cx="2945346" cy="4961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0BCE-C1B4-4D07-9EC5-95236F28D8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3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70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90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02658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2654217"/>
            <a:ext cx="8458200" cy="916781"/>
          </a:xfrm>
          <a:effectLst/>
        </p:spPr>
        <p:txBody>
          <a:bodyPr anchor="t"/>
          <a:lstStyle>
            <a:lvl1pPr>
              <a:defRPr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1928808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0F478F-9E74-4FAB-9A04-8ED4396FEE21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1" y="4855369"/>
            <a:ext cx="758825" cy="185738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201450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F98F93-DB30-4B9B-B1FC-6DFC95FA94FA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498613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C3A07D-9CF8-4D73-9971-833F1EBD6ED4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40428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455468-3D7C-42D6-B050-86A34B018469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89117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207B1B-347A-43CB-9D5C-662BB339D807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73422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87F4FF-B936-4C5F-A193-43AEEAA4B76D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629691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783CB6-A63F-472A-B9E9-4C28A20BA733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738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86530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CDD0F-75C9-4296-B57A-134A28A63DBB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62534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56E283-6DA6-42FB-85FD-7BAF7160675F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7551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29884-29D8-4910-903A-71B63264F5ED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52022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E5C397-FD17-4EC2-BA5D-63454FEA6A62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35425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165622"/>
            <a:ext cx="86868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21B3037D-0264-48A2-98FE-A7D44C672675}" type="datetime1">
              <a:rPr lang="ru-RU" smtClean="0"/>
              <a:pPr/>
              <a:t>20.05.2019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468314" y="4857751"/>
            <a:ext cx="8523287" cy="1833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268EA8"/>
                </a:solidFill>
                <a:latin typeface="Franklin Gothic Book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ransition spd="slow">
    <p:blinds dir="vert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18" Type="http://schemas.openxmlformats.org/officeDocument/2006/relationships/image" Target="../media/image102.png"/><Relationship Id="rId3" Type="http://schemas.openxmlformats.org/officeDocument/2006/relationships/image" Target="../media/image87.jpeg"/><Relationship Id="rId21" Type="http://schemas.openxmlformats.org/officeDocument/2006/relationships/image" Target="../media/image105.jpe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17" Type="http://schemas.openxmlformats.org/officeDocument/2006/relationships/image" Target="../media/image101.jpeg"/><Relationship Id="rId2" Type="http://schemas.openxmlformats.org/officeDocument/2006/relationships/image" Target="../media/image86.jpeg"/><Relationship Id="rId16" Type="http://schemas.openxmlformats.org/officeDocument/2006/relationships/image" Target="../media/image100.jpeg"/><Relationship Id="rId20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5" Type="http://schemas.openxmlformats.org/officeDocument/2006/relationships/image" Target="../media/image99.png"/><Relationship Id="rId10" Type="http://schemas.openxmlformats.org/officeDocument/2006/relationships/image" Target="../media/image94.jpeg"/><Relationship Id="rId19" Type="http://schemas.openxmlformats.org/officeDocument/2006/relationships/image" Target="../media/image103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gif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png"/><Relationship Id="rId7" Type="http://schemas.openxmlformats.org/officeDocument/2006/relationships/image" Target="../media/image147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6.jpeg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5.jpeg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5" Type="http://schemas.openxmlformats.org/officeDocument/2006/relationships/image" Target="../media/image26.emf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Relationship Id="rId1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51" y="1599642"/>
            <a:ext cx="9148977" cy="359786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91117" y="951570"/>
            <a:ext cx="7697924" cy="141586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РЕЗУЛЬТАТАХ ДЕЯТЕЛЬНОСТИ, ПЛАНАХ И ЗАДАЧАХ </a:t>
            </a:r>
            <a:endParaRPr kumimoji="0" lang="ru-RU" b="1" i="1" u="none" strike="noStrike" kern="1200" cap="none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</a:t>
            </a:r>
            <a:r>
              <a:rPr kumimoji="0" lang="ru-RU" b="1" i="1" u="none" strike="noStrike" kern="1200" cap="none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2019 -2021 годы </a:t>
            </a:r>
          </a:p>
          <a:p>
            <a:pPr marL="0" marR="0" lvl="0" indent="0" algn="ctr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кафедры</a:t>
            </a:r>
            <a:r>
              <a:rPr kumimoji="0" lang="ru-RU" b="1" i="1" u="none" strike="noStrike" kern="1200" cap="none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«Архитектурные конструкции»</a:t>
            </a:r>
          </a:p>
          <a:p>
            <a:pPr marL="0" marR="0" lvl="0" indent="0" algn="ctr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ru-RU" b="1" i="1" baseline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Инженерно-Строительного института</a:t>
            </a:r>
            <a:endParaRPr kumimoji="0" lang="ru-RU" b="1" i="1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s://pp.userapi.com/c846217/v846217936/17d8f5/hx7R1xhmY_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0374"/>
            <a:ext cx="936105" cy="9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39844" y="4788141"/>
            <a:ext cx="1224136" cy="214256"/>
          </a:xfrm>
          <a:prstGeom prst="rect">
            <a:avLst/>
          </a:prstGeom>
          <a:effectLst/>
        </p:spPr>
        <p:txBody>
          <a:bodyPr vert="horz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r>
              <a:rPr lang="ru-RU" sz="1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1100" b="1" i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елгород</a:t>
            </a:r>
            <a:r>
              <a:rPr lang="ru-RU" sz="1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2019</a:t>
            </a:r>
            <a:endParaRPr lang="ru-RU" sz="11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11572" r="74190" b="76714"/>
          <a:stretch/>
        </p:blipFill>
        <p:spPr bwMode="auto">
          <a:xfrm>
            <a:off x="2595484" y="208077"/>
            <a:ext cx="968404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38339" y="55201"/>
            <a:ext cx="5502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Федеральное государственное бюджетное образовательное учреждение высшего образования “Белгородский государственный технологический университет </a:t>
            </a: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В. Г.  Шухова”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5" y="1029432"/>
            <a:ext cx="1116123" cy="126014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139952" y="2551800"/>
            <a:ext cx="4824536" cy="25592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Заведующий кафедрой – кандидат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технических наук, профессор </a:t>
            </a:r>
            <a:r>
              <a:rPr kumimoji="0" lang="ru-RU" sz="1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Дегтев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Илья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</a:t>
            </a:r>
            <a:r>
              <a:rPr kumimoji="0" lang="ru-RU" sz="1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лексеевич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141480"/>
            <a:ext cx="3600400" cy="162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10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93786" y="303498"/>
            <a:ext cx="4249743" cy="3893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Перечень книг, монографий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13639"/>
              </p:ext>
            </p:extLst>
          </p:nvPr>
        </p:nvGraphicFramePr>
        <p:xfrm>
          <a:off x="323528" y="897564"/>
          <a:ext cx="4320000" cy="4136073"/>
        </p:xfrm>
        <a:graphic>
          <a:graphicData uri="http://schemas.openxmlformats.org/drawingml/2006/table">
            <a:tbl>
              <a:tblPr/>
              <a:tblGrid>
                <a:gridCol w="360000"/>
                <a:gridCol w="1980000"/>
                <a:gridCol w="540000"/>
                <a:gridCol w="1440000"/>
              </a:tblGrid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работы,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ее вид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 изд.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Авторы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Приемы формирования </a:t>
                      </a: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природоинтегрированной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архитектуры в городской среде</a:t>
                      </a: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2010</a:t>
                      </a: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Крижановская Н.Я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., Гордиенко 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Ю.С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.,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Дегтев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И.А.</a:t>
                      </a: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Открытые архитектурные пространства центра Харькова</a:t>
                      </a: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2010</a:t>
                      </a: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Крижановская Н.Я.</a:t>
                      </a: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Вотинов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 М.А.</a:t>
                      </a: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Ландшафтно-рекреационная среда города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2011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Василенко Н.А.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Храмы: проектирование, реконструкция, восстановление 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2012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Черныш Н.Д., </a:t>
                      </a: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Коренькова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 Г.В.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Формирование открытых архитектурных пространств в городской среде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2013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Крижановская</a:t>
                      </a:r>
                      <a:r>
                        <a:rPr kumimoji="0" lang="ru-RU" sz="800" b="1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Н.Я.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Вотинов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М.А.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Природоинтегрированные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индивидуальные жилые дома повышенной комфортности</a:t>
                      </a: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2013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Крижановская</a:t>
                      </a:r>
                      <a:r>
                        <a:rPr kumimoji="0" lang="ru-RU" sz="800" b="1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Н.Я., 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Смирнова О.В.,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Дегтев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И.А. 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Сохранение традиций в </a:t>
                      </a: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храмостроительстве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Черныш Н.Д., </a:t>
                      </a: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Коренькова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 Г.В.</a:t>
                      </a:r>
                      <a:endParaRPr lang="ru-RU" sz="800" b="1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Современные кровли и технологии их устройства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Кафтаева М.В.,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Дегтев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 И.А.,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Донченко О.М., Пашкова Л.А., Литовкин Н.И. 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Прочность и деформативность каменной кладки при силовом сжатии.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Донченко О.М., </a:t>
                      </a:r>
                    </a:p>
                    <a:p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Дегтев И.А.,</a:t>
                      </a:r>
                    </a:p>
                    <a:p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Тарасенко В.Н.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Экспериментально-теоретические исследования составных покрытий из панелей-оболочек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Митякина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  Н.А.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41077"/>
              </p:ext>
            </p:extLst>
          </p:nvPr>
        </p:nvGraphicFramePr>
        <p:xfrm>
          <a:off x="4750848" y="1821651"/>
          <a:ext cx="4320000" cy="2900057"/>
        </p:xfrm>
        <a:graphic>
          <a:graphicData uri="http://schemas.openxmlformats.org/drawingml/2006/table">
            <a:tbl>
              <a:tblPr/>
              <a:tblGrid>
                <a:gridCol w="360000"/>
                <a:gridCol w="1980000"/>
                <a:gridCol w="540000"/>
                <a:gridCol w="1440000"/>
              </a:tblGrid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работы,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ее вид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 изд.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Авторы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Пенобетоны для интенсивных технологий строительства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Аниканова Т.В.</a:t>
                      </a:r>
                    </a:p>
                    <a:p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Рахимбаев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 Ш.М.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Прочность и деформативность каменной кладки при силовом сжатии (изд. </a:t>
                      </a: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перераб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. и </a:t>
                      </a:r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дополн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.).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Донченко О.М., </a:t>
                      </a:r>
                    </a:p>
                    <a:p>
                      <a:r>
                        <a:rPr kumimoji="0" lang="ru-RU" sz="8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Дегтев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 И.А.,</a:t>
                      </a:r>
                    </a:p>
                    <a:p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itchFamily="18" charset="0"/>
                        </a:rPr>
                        <a:t>Тарасенко В.Н.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Современные энергоэффективные фасадные системы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Тарасенко  В.Н.,</a:t>
                      </a:r>
                    </a:p>
                    <a:p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Денисова Ю.В.,</a:t>
                      </a:r>
                    </a:p>
                    <a:p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Сулейманова Л.А.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Здание жилое многоквартирное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Черныш Н.Д., </a:t>
                      </a:r>
                      <a:r>
                        <a:rPr lang="ru-RU" sz="8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Коренькова</a:t>
                      </a: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 Г.В., </a:t>
                      </a:r>
                      <a:r>
                        <a:rPr lang="ru-RU" sz="8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Митякина</a:t>
                      </a: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 Н.А.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Исследование  возможности повышения долговечности тротуарных покрытий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Денисова Ю.В.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Энергоэффективные ячеистые бетоны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2017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Тарасенко В.Н.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Оптимизация методики технической оценки объектов реконструкции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2017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Митякина</a:t>
                      </a: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 Н.А., </a:t>
                      </a:r>
                    </a:p>
                    <a:p>
                      <a:r>
                        <a:rPr lang="ru-RU" sz="8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Коренькова</a:t>
                      </a: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 Г.В.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Архитектурное пространство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2018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 pitchFamily="18" charset="0"/>
                        </a:rPr>
                        <a:t>Першина И.Л.</a:t>
                      </a:r>
                      <a:endParaRPr lang="ru-RU" sz="8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48" marR="66348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303498"/>
            <a:ext cx="3240031" cy="138531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подлож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9" y="1977684"/>
            <a:ext cx="4241313" cy="3025756"/>
          </a:xfrm>
          <a:prstGeom prst="rect">
            <a:avLst/>
          </a:prstGeom>
        </p:spPr>
      </p:pic>
      <p:pic>
        <p:nvPicPr>
          <p:cNvPr id="9218" name="Picture 2" descr="C:\Users\Admin\Downloads\IMG_4892-24-04-19-14-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56" y="3777210"/>
            <a:ext cx="2401200" cy="1080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957918"/>
              </p:ext>
            </p:extLst>
          </p:nvPr>
        </p:nvGraphicFramePr>
        <p:xfrm>
          <a:off x="4498816" y="1030380"/>
          <a:ext cx="4572032" cy="4135492"/>
        </p:xfrm>
        <a:graphic>
          <a:graphicData uri="http://schemas.openxmlformats.org/drawingml/2006/table">
            <a:tbl>
              <a:tblPr/>
              <a:tblGrid>
                <a:gridCol w="1873384"/>
                <a:gridCol w="1659470"/>
                <a:gridCol w="1039178"/>
              </a:tblGrid>
              <a:tr h="2366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Дисциплина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(вид практики)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литературы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Назначение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литературы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381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История архитектуры 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и строительной техники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Презентации по темам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«Архитектурные стили»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Рег.№595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Ландшафтный дизайн 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городской среды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Видеотека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Рег.№594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Лекции,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курс. работа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Основы архитектурно-конструктивного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проектирования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Видеотека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Рег.№596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Лекции,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курс. работа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Типология и архитектурно-конструктивное проектирование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Презентация по теме 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«Одноэтажное промышленное здание» Рег.№597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Практич. зан.,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курс. работа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Архитектура гражданских, промышленных зданий и 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сооружений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Презентация по теме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«Одноэтажное промышленное здание» Рег.№597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Лекции,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практич. зан.,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курс. работа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История архитектуры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и строительной техники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Презентации по темам 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«Архитектурные стили»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Реконструкция зданий,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сооружений и застройки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Видеофильмы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18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Архитектура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Презентация по курсу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Архитектурные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конструкции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Видеофильмы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Основы проектирования зданий и сооружений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Презентация по курсу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73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Строительная физика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Видеоролик для работы с интерактивной доской «Расчет естественной </a:t>
                      </a:r>
                      <a:r>
                        <a:rPr lang="ru-RU" sz="7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освещенности»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Лекции, лаб., ПГР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41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Основы архитектурно-конструктивного проектирования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Видеотека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41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Типология и архитектурно-конструктивное проектирование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Видеотека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395" marR="33395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498816" y="672590"/>
            <a:ext cx="4572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Перечень интерактивных разработок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8369" name="Picture 1" descr="H:\сайт\сайт 2014\Новая папка\IMG_0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8356" y="1553759"/>
            <a:ext cx="2400000" cy="135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0" name="Picture 2" descr="H:\сайт\сайт 2014\Новая папка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5032"/>
            <a:ext cx="2400000" cy="135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2" name="Picture 4" descr="H:\сайт\сайт 2014\Новая папка (2)\IMG_03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678907"/>
            <a:ext cx="2400000" cy="135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11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214678" y="824420"/>
            <a:ext cx="5776922" cy="30173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Курсовое проектирование и макетирование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12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7904" y="4363379"/>
            <a:ext cx="5283696" cy="21602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Курсовое проектирование студентов </a:t>
            </a:r>
            <a:r>
              <a:rPr lang="ru-RU" sz="1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</a:t>
            </a:r>
            <a:r>
              <a:rPr kumimoji="0" lang="ru-RU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акалавриата</a:t>
            </a:r>
            <a:r>
              <a:rPr kumimoji="0" 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профиля</a:t>
            </a:r>
            <a:r>
              <a:rPr kumimoji="0" lang="ru-RU" sz="10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Проектирование зданий</a:t>
            </a:r>
            <a:endParaRPr kumimoji="0" lang="ru-RU" sz="1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3" y="3651870"/>
            <a:ext cx="2340000" cy="10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F:\дипломы 2015 на стенд\Диплом_Винокурова_Кат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10" y="1138189"/>
            <a:ext cx="5938976" cy="31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презентация 2019\аудитории\с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3" y="1383618"/>
            <a:ext cx="2160000" cy="114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G:\презентация 2019\аудитории\с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01" y="2031690"/>
            <a:ext cx="1127572" cy="600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презентация 2019\аудитории\с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21" y="2542654"/>
            <a:ext cx="2160000" cy="1052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8" descr="F:\сайт\сайт 2016\для сайта Основы композиции ПЗ21 сентябрь 2015\DSC005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4" y="119788"/>
            <a:ext cx="2148981" cy="1208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60727"/>
            <a:ext cx="5165973" cy="852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Рисунок 9" descr="подлож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 flipH="1">
            <a:off x="4984650" y="1141089"/>
            <a:ext cx="3502456" cy="437121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56" y="141480"/>
            <a:ext cx="1026591" cy="102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7" name="Picture 5" descr="F:\сайт\вкладка трудоустройство\предприятия-партнер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9100"/>
            <a:ext cx="2808312" cy="27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26" y="2898178"/>
            <a:ext cx="1656000" cy="857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13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55427" y="624446"/>
            <a:ext cx="5706805" cy="4286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Базы  производственных  практик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251582"/>
              </p:ext>
            </p:extLst>
          </p:nvPr>
        </p:nvGraphicFramePr>
        <p:xfrm>
          <a:off x="1994003" y="1013263"/>
          <a:ext cx="7023890" cy="1481619"/>
        </p:xfrm>
        <a:graphic>
          <a:graphicData uri="http://schemas.openxmlformats.org/drawingml/2006/table">
            <a:tbl>
              <a:tblPr/>
              <a:tblGrid>
                <a:gridCol w="388413"/>
                <a:gridCol w="3199101"/>
                <a:gridCol w="1674406"/>
                <a:gridCol w="1761970"/>
              </a:tblGrid>
              <a:tr h="321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0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0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0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организации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№ договора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Calibri"/>
                          <a:cs typeface="Times New Roman"/>
                        </a:rPr>
                        <a:t>Срок</a:t>
                      </a:r>
                      <a:r>
                        <a:rPr lang="ru-RU" sz="10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действия договора</a:t>
                      </a:r>
                      <a:endParaRPr lang="ru-RU" sz="10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ГУП «Архитектурно-планировочное бюро»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№11/17 от 10.11 2017г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01.2018 по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01.2023 гг.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Белотделстрой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№8/17 от 09.11.2017г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01.2018 по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01.2023 гг.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Белгородстроймонтажпроект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9/17 от 10.11.2017г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01.2018 по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01.2023 гг.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Управление архитектуры и градостроительства Белгородской области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№10/17 от 10.11.2017г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01.2018 по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01.2023 гг.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«ПТАМ </a:t>
                      </a:r>
                      <a:r>
                        <a:rPr lang="ru-RU" sz="1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Радоминовой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№266/17 от 06.04.2018г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04.2018 по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04.2023 гг.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Администрация города Белгорода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№139/16 от 22.03.2017г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03.2017 по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03.2022 гг.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0880" y="160727"/>
            <a:ext cx="1368000" cy="7699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5" y="1013264"/>
            <a:ext cx="1026593" cy="102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61886"/>
            <a:ext cx="1890000" cy="94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4" name="Picture 2" descr="F:\сайт\практики\технологическая практи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41791"/>
            <a:ext cx="1893209" cy="1064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5" name="Picture 3" descr="F:\сайт\практики\обмерная практика\IMG_026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06886"/>
            <a:ext cx="1260000" cy="1260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6" name="Picture 4" descr="F:\сайт\практики\обмерная практика\IMG_023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61" y="3913588"/>
            <a:ext cx="1680171" cy="94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79515" y="1923678"/>
            <a:ext cx="1999687" cy="4286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Предприятия- партнеры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9" name="Picture 7" descr="F:\сайт\2010 2011 учебный год\обмерная практика 2011\029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77" y="2535718"/>
            <a:ext cx="1656000" cy="931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923929" y="757214"/>
            <a:ext cx="5065231" cy="32147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Агитационная работа 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14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00403" y="1101724"/>
            <a:ext cx="1706152" cy="3644967"/>
            <a:chOff x="214281" y="1357298"/>
            <a:chExt cx="1706152" cy="4112369"/>
          </a:xfrm>
        </p:grpSpPr>
        <p:pic>
          <p:nvPicPr>
            <p:cNvPr id="9" name="Picture 2" descr="D:\видиопрезентации кафедры\проба1\школа3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1357298"/>
              <a:ext cx="1706151" cy="12796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2739298"/>
              <a:ext cx="1706151" cy="12803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1" y="4189315"/>
              <a:ext cx="1706151" cy="12803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эмблема кафедр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402" y="26603"/>
            <a:ext cx="1706153" cy="1110195"/>
          </a:xfrm>
          <a:prstGeom prst="rect">
            <a:avLst/>
          </a:prstGeom>
        </p:spPr>
      </p:pic>
      <p:pic>
        <p:nvPicPr>
          <p:cNvPr id="3074" name="Picture 2" descr="H:\лист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04403"/>
            <a:ext cx="6719496" cy="370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14678" y="803660"/>
            <a:ext cx="5929322" cy="2946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Направления научно - исследовательской деятельности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167594"/>
            <a:ext cx="835292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</a:rPr>
              <a:t>Кафедра ≪Архитектурные конструкции≫ ведет многогранную научно-исследовательскую работу.</a:t>
            </a:r>
          </a:p>
          <a:p>
            <a:endParaRPr lang="ru-RU" sz="13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</a:rPr>
              <a:t>Исследование </a:t>
            </a:r>
            <a:r>
              <a:rPr lang="ru-RU" sz="1300" b="1" dirty="0">
                <a:solidFill>
                  <a:schemeClr val="bg2">
                    <a:lumMod val="25000"/>
                  </a:schemeClr>
                </a:solidFill>
              </a:rPr>
              <a:t>и разработка объемно-планировочных и конструктивных решений зданий различного назначения, трансформируемых в период строительства и эксплуатации (руководитель направления </a:t>
            </a:r>
            <a:r>
              <a:rPr lang="ru-RU" sz="1300" b="1" dirty="0" err="1">
                <a:solidFill>
                  <a:schemeClr val="bg2">
                    <a:lumMod val="25000"/>
                  </a:schemeClr>
                </a:solidFill>
              </a:rPr>
              <a:t>Дегтев</a:t>
            </a:r>
            <a:r>
              <a:rPr lang="ru-RU" sz="1300" b="1" dirty="0">
                <a:solidFill>
                  <a:schemeClr val="bg2">
                    <a:lumMod val="25000"/>
                  </a:schemeClr>
                </a:solidFill>
              </a:rPr>
              <a:t> И.А.).</a:t>
            </a:r>
          </a:p>
          <a:p>
            <a:endParaRPr lang="ru-RU" sz="13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</a:rPr>
              <a:t>Созданное для решения этих задач студенческое конструкторское бюро позволяет не только повысить уровень будущих  специалистов, но и решать задачи города по проектированию и перепланировке зданий и сооружений. Эта работа на кафедре проводится под руководством профессора И.А. Дегтева, доцентов Н.Д. Черныш, Г.В. </a:t>
            </a:r>
            <a:r>
              <a:rPr lang="ru-RU" sz="1300" b="1" dirty="0" err="1" smtClean="0">
                <a:solidFill>
                  <a:schemeClr val="bg2">
                    <a:lumMod val="25000"/>
                  </a:schemeClr>
                </a:solidFill>
              </a:rPr>
              <a:t>Кореньковой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</a:rPr>
              <a:t>, Н.А. </a:t>
            </a:r>
            <a:r>
              <a:rPr lang="ru-RU" sz="1300" b="1" dirty="0" err="1" smtClean="0">
                <a:solidFill>
                  <a:schemeClr val="bg2">
                    <a:lumMod val="25000"/>
                  </a:schemeClr>
                </a:solidFill>
              </a:rPr>
              <a:t>Митякиной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</a:rPr>
              <a:t>, старших преподавателей Л.А. Пашковой и И.Л. Першиной.</a:t>
            </a:r>
          </a:p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</a:rPr>
              <a:t>Использование эффективных систем утепления, энергоэффективные здания и сооружения – проблема достаточно сложная и актуальная. Разработкой данной тематики на кафедре занимаются профессор И.А. Дегтев, доцент Н.Д. Черныш, доцент В.Н. Тарасенко.</a:t>
            </a:r>
          </a:p>
          <a:p>
            <a:endParaRPr lang="ru-RU" sz="13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</a:rPr>
              <a:t>Практическую значимость имеет разработка </a:t>
            </a:r>
            <a:r>
              <a:rPr lang="ru-RU" sz="1300" b="1" dirty="0" err="1" smtClean="0">
                <a:solidFill>
                  <a:schemeClr val="bg2">
                    <a:lumMod val="25000"/>
                  </a:schemeClr>
                </a:solidFill>
              </a:rPr>
              <a:t>малоэнергоемкой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</a:rPr>
              <a:t> технологии пенобетона, получившая внедрение на предприятиях производства строительных материалов в России. Предпосылки выбора сырьевых материалов и оценка качества пенобетонных изделий – достаточно актуальная проблема, разработкой которой на кафедре занимается доцент В.Н. Тарасенко.</a:t>
            </a:r>
          </a:p>
          <a:p>
            <a:endParaRPr lang="ru-RU" sz="13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3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2440" y="4857751"/>
            <a:ext cx="459160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15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Admin\Desktop\статьи 2018\аллеи нака_ноябрь_сидякина\Тарасенко В.Н. (сертификат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" y="4462512"/>
            <a:ext cx="933875" cy="4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статьи 2018\ноябрь_олимп_гузель\Орунова Г.Б., Тарасенко В.Н._свидетель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18" y="2778754"/>
            <a:ext cx="1008000" cy="53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статьи 2018\ноябрь_олимп_субботина лена\Субботина Е.А., Тарасенко В.Н.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66" y="2797896"/>
            <a:ext cx="1008000" cy="53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855820"/>
              </p:ext>
            </p:extLst>
          </p:nvPr>
        </p:nvGraphicFramePr>
        <p:xfrm>
          <a:off x="1048569" y="563167"/>
          <a:ext cx="6979818" cy="21717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57728"/>
                <a:gridCol w="564418"/>
                <a:gridCol w="564418"/>
                <a:gridCol w="564418"/>
                <a:gridCol w="564418"/>
                <a:gridCol w="564418"/>
              </a:tblGrid>
              <a:tr h="208182">
                <a:tc>
                  <a:txBody>
                    <a:bodyPr/>
                    <a:lstStyle/>
                    <a:p>
                      <a:pPr algn="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effectLst/>
                        </a:rPr>
                        <a:t>Количество статей , опубликованных в сборниках научных трудов</a:t>
                      </a:r>
                      <a:endParaRPr lang="ru-RU" sz="1000" b="1" dirty="0">
                        <a:effectLst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Количество статей в сборниках Международных  и Всероссийских совещаний</a:t>
                      </a:r>
                      <a:endParaRPr lang="ru-RU" sz="1000" b="1" dirty="0">
                        <a:effectLst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0818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effectLst/>
                        </a:rPr>
                        <a:t>Статьи  в изданиях, рецензируемых ВАК</a:t>
                      </a:r>
                      <a:endParaRPr lang="ru-RU" sz="1000" b="1" dirty="0">
                        <a:effectLst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08182">
                <a:tc>
                  <a:txBody>
                    <a:bodyPr/>
                    <a:lstStyle/>
                    <a:p>
                      <a:pPr algn="l"/>
                      <a:r>
                        <a:rPr kumimoji="0" lang="ru-RU" sz="1000" b="1" kern="1200" dirty="0" smtClean="0">
                          <a:effectLst/>
                        </a:rPr>
                        <a:t>Количество публикаций в индексируемых</a:t>
                      </a:r>
                      <a:r>
                        <a:rPr kumimoji="0" lang="ru-RU" sz="1000" b="1" kern="1200" baseline="0" dirty="0" smtClean="0">
                          <a:effectLst/>
                        </a:rPr>
                        <a:t> базах данных РИНЦ</a:t>
                      </a:r>
                      <a:endParaRPr lang="ru-RU" sz="1000" b="1" dirty="0">
                        <a:effectLst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kumimoji="0" lang="ru-RU" sz="1000" b="1" kern="1200" dirty="0" smtClean="0">
                          <a:effectLst/>
                        </a:rPr>
                        <a:t>Количество публикаций в индексируемых</a:t>
                      </a:r>
                      <a:r>
                        <a:rPr kumimoji="0" lang="ru-RU" sz="1000" b="1" kern="1200" baseline="0" dirty="0" smtClean="0">
                          <a:effectLst/>
                        </a:rPr>
                        <a:t> базах данных </a:t>
                      </a:r>
                      <a:r>
                        <a:rPr kumimoji="0" lang="en-US" sz="1000" b="1" kern="1200" baseline="0" dirty="0" smtClean="0">
                          <a:effectLst/>
                        </a:rPr>
                        <a:t>Web of Science</a:t>
                      </a:r>
                      <a:r>
                        <a:rPr kumimoji="0" lang="ru-RU" sz="1000" b="1" kern="1200" baseline="0" dirty="0" smtClean="0">
                          <a:effectLst/>
                        </a:rPr>
                        <a:t>, </a:t>
                      </a:r>
                      <a:r>
                        <a:rPr kumimoji="0" lang="en-US" sz="1000" b="1" kern="1200" baseline="0" dirty="0" smtClean="0">
                          <a:effectLst/>
                        </a:rPr>
                        <a:t>Scopus</a:t>
                      </a:r>
                      <a:endParaRPr lang="ru-RU" sz="1000" b="1" dirty="0">
                        <a:effectLst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0818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effectLst/>
                        </a:rPr>
                        <a:t>Статьи в зарубежных изданиях</a:t>
                      </a:r>
                      <a:endParaRPr lang="ru-RU" sz="1000" b="1" dirty="0">
                        <a:effectLst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08182">
                <a:tc>
                  <a:txBody>
                    <a:bodyPr/>
                    <a:lstStyle/>
                    <a:p>
                      <a:pPr algn="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за</a:t>
                      </a:r>
                      <a:r>
                        <a:rPr lang="ru-RU" sz="1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год</a:t>
                      </a:r>
                      <a:endParaRPr lang="ru-RU" sz="10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64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4857751"/>
            <a:ext cx="747192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16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48565" y="201512"/>
            <a:ext cx="6979821" cy="2946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Публикационная активность преподавателей кафедры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" y="1053649"/>
            <a:ext cx="864000" cy="90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6302438" y="3045984"/>
            <a:ext cx="2802006" cy="1796605"/>
            <a:chOff x="2915816" y="4237582"/>
            <a:chExt cx="2802006" cy="239547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4237582"/>
              <a:ext cx="1217830" cy="1800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126" y="4833055"/>
              <a:ext cx="1217830" cy="180000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4263106"/>
              <a:ext cx="1217830" cy="180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" y="61204"/>
            <a:ext cx="864000" cy="93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64" y="2778754"/>
            <a:ext cx="1292112" cy="12150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85" y="2778754"/>
            <a:ext cx="1324847" cy="12150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60088"/>
            <a:ext cx="1146096" cy="12150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C:\Users\Admin\Desktop\презентация 2019\журналы\м1 - 000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4766" b="-271"/>
          <a:stretch/>
        </p:blipFill>
        <p:spPr bwMode="auto">
          <a:xfrm>
            <a:off x="103066" y="2026717"/>
            <a:ext cx="864000" cy="94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презентация 2019\журналы\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85" y="1080610"/>
            <a:ext cx="864000" cy="89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25" y="2040361"/>
            <a:ext cx="864000" cy="95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1" name="Picture 13" descr="C:\Users\Admin\Desktop\презентация 2019\журналы\м1 - 000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69" y="61204"/>
            <a:ext cx="864000" cy="94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://www.danish-journal.com/wp-content/uploads/2017/05/Cover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3" y="3838504"/>
            <a:ext cx="1148002" cy="12150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7" descr="https://dagnat.elpub.ru/public/journals/1/homeHeaderTitleImage_ru_RU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dagnat.elpub.ru/public/journals/1/homeHeaderTitleImage_ru_RU.jpg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dagnat.elpub.ru/public/journals/1/homeHeaderTitleImage_ru_RU.jpg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dagnat.elpub.ru/public/journals/1/homeHeaderTitleImage_ru_RU.jpg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22" y="3835438"/>
            <a:ext cx="1124726" cy="12150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52102" y="3074313"/>
            <a:ext cx="3072810" cy="1778144"/>
            <a:chOff x="11113" y="3933055"/>
            <a:chExt cx="3072810" cy="237085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3" y="3933055"/>
              <a:ext cx="1262123" cy="18000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49" y="4503914"/>
              <a:ext cx="1248227" cy="1800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3961977"/>
              <a:ext cx="1248227" cy="18000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56" y="158902"/>
            <a:ext cx="1440000" cy="152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F:\Пакет на Ноу-хау - Тарасенко\2018003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1" y="3658279"/>
            <a:ext cx="1440000" cy="148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53959" y="1901873"/>
            <a:ext cx="3371163" cy="3003371"/>
            <a:chOff x="153958" y="2716980"/>
            <a:chExt cx="3371163" cy="4004495"/>
          </a:xfrm>
        </p:grpSpPr>
        <p:pic>
          <p:nvPicPr>
            <p:cNvPr id="2" name="Picture 2" descr="F:\презентация кафедры_2016 год\ноу-хау_анакианова.jpg"/>
            <p:cNvPicPr>
              <a:picLocks noChangeAspect="1" noChangeArrowheads="1"/>
            </p:cNvPicPr>
            <p:nvPr/>
          </p:nvPicPr>
          <p:blipFill>
            <a:blip r:embed="rId4" cstate="print"/>
            <a:srcRect l="6822"/>
            <a:stretch>
              <a:fillRect/>
            </a:stretch>
          </p:blipFill>
          <p:spPr bwMode="auto">
            <a:xfrm>
              <a:off x="153958" y="2716980"/>
              <a:ext cx="1440000" cy="2125289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</p:pic>
        <p:pic>
          <p:nvPicPr>
            <p:cNvPr id="8195" name="Picture 3" descr="F:\Пакет на Ноу-хау - Тарасенко\20180034 0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121" y="4741181"/>
              <a:ext cx="1440000" cy="1980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179" name="Picture 3" descr="F:\презентация кафедры_2016 год\ноу-хау_аниканова1.bmp"/>
            <p:cNvPicPr>
              <a:picLocks noChangeAspect="1" noChangeArrowheads="1"/>
            </p:cNvPicPr>
            <p:nvPr/>
          </p:nvPicPr>
          <p:blipFill>
            <a:blip r:embed="rId6" cstate="print"/>
            <a:srcRect l="3411" t="2480" r="4487"/>
            <a:stretch>
              <a:fillRect/>
            </a:stretch>
          </p:blipFill>
          <p:spPr bwMode="auto">
            <a:xfrm>
              <a:off x="1332776" y="3394695"/>
              <a:ext cx="1440000" cy="2096782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</p:pic>
      </p:grpSp>
      <p:sp>
        <p:nvSpPr>
          <p:cNvPr id="5" name="Заголовок 1"/>
          <p:cNvSpPr txBox="1">
            <a:spLocks/>
          </p:cNvSpPr>
          <p:nvPr/>
        </p:nvSpPr>
        <p:spPr>
          <a:xfrm>
            <a:off x="3995856" y="132585"/>
            <a:ext cx="5078988" cy="37505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Объекты интеллектуальной собственности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7147" y="4879619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17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8" name="Picture 2" descr="I:\презентация кафедры_2016 год\денисова ноу-хау.jpg"/>
          <p:cNvPicPr>
            <a:picLocks noChangeAspect="1" noChangeArrowheads="1"/>
          </p:cNvPicPr>
          <p:nvPr/>
        </p:nvPicPr>
        <p:blipFill>
          <a:blip r:embed="rId7" cstate="print"/>
          <a:srcRect l="3445" t="2480" r="5892"/>
          <a:stretch>
            <a:fillRect/>
          </a:stretch>
        </p:blipFill>
        <p:spPr bwMode="auto">
          <a:xfrm>
            <a:off x="153958" y="139989"/>
            <a:ext cx="1440000" cy="16135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Рисунок 8" descr="денисова свидетельство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65121" y="533828"/>
            <a:ext cx="1440000" cy="1572587"/>
          </a:xfrm>
          <a:prstGeom prst="rect">
            <a:avLst/>
          </a:prstGeom>
          <a:ln>
            <a:solidFill>
              <a:srgbClr val="CCA0BF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rcRect l="35854" t="22443" r="36006" b="1988"/>
          <a:stretch>
            <a:fillRect/>
          </a:stretch>
        </p:blipFill>
        <p:spPr bwMode="auto">
          <a:xfrm>
            <a:off x="2195736" y="1599642"/>
            <a:ext cx="1456744" cy="15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416210"/>
              </p:ext>
            </p:extLst>
          </p:nvPr>
        </p:nvGraphicFramePr>
        <p:xfrm>
          <a:off x="3525122" y="544618"/>
          <a:ext cx="5514326" cy="4308476"/>
        </p:xfrm>
        <a:graphic>
          <a:graphicData uri="http://schemas.openxmlformats.org/drawingml/2006/table">
            <a:tbl>
              <a:tblPr/>
              <a:tblGrid>
                <a:gridCol w="1889364"/>
                <a:gridCol w="1999068"/>
                <a:gridCol w="1625894"/>
              </a:tblGrid>
              <a:tr h="144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№ патента, год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АВТОРЫ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Патент  № 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2199508 РФ,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2000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Пенообразователь для изготовления ячеистых 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бетонов (варианты)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Л.Д. 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Шахова А.А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Смоликов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В.Н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Тарасенко В.В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Балясников В.М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 Коновалов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3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Патент  </a:t>
                      </a: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NewRomanPSMT"/>
                          <a:cs typeface="Times New Roman"/>
                        </a:rPr>
                        <a:t>№ </a:t>
                      </a:r>
                      <a:r>
                        <a:rPr lang="ru-RU" sz="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NewRomanPSMT"/>
                          <a:cs typeface="Times New Roman"/>
                        </a:rPr>
                        <a:t>2235695 РФ,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NewRomanPSMT"/>
                          <a:cs typeface="Times New Roman"/>
                        </a:rPr>
                        <a:t>2002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err="1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Фунгицидный</a:t>
                      </a: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800" b="0" dirty="0" smtClean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модификатор минеральных </a:t>
                      </a: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строительных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композиций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И.В. </a:t>
                      </a:r>
                      <a:r>
                        <a:rPr lang="ru-RU" sz="800" b="0" dirty="0" smtClean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Шаповалов Л.Ю</a:t>
                      </a: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. </a:t>
                      </a:r>
                      <a:r>
                        <a:rPr lang="ru-RU" sz="800" b="0" dirty="0" err="1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Огрель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М.М. </a:t>
                      </a:r>
                      <a:r>
                        <a:rPr lang="ru-RU" sz="800" b="0" dirty="0" err="1" smtClean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Косухин</a:t>
                      </a:r>
                      <a:r>
                        <a:rPr lang="ru-RU" sz="800" b="0" dirty="0" smtClean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 В.И</a:t>
                      </a: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. Павленко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Н.А. </a:t>
                      </a:r>
                      <a:r>
                        <a:rPr lang="ru-RU" sz="800" b="0" dirty="0" smtClean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Шаповалов А.А</a:t>
                      </a: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. Слюсарь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TimesNewRomanPSMT"/>
                          <a:cs typeface="Times New Roman"/>
                        </a:rPr>
                        <a:t>Ю.В. Денисова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Патент  № 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2199509 РФ,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2003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Пенообразователь для изготовления ячеистых бетонов (варианты)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Л.Д. 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Шахова А.А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Смоликов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В.Н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Тарасенко В.В</a:t>
                      </a: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 Балясников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Свидетельство о регистрации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ноу-хау № 20150027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Комплексная добавка для </a:t>
                      </a:r>
                      <a:r>
                        <a:rPr kumimoji="0" lang="ru-RU" sz="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вибропрессованных</a:t>
                      </a: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бетонов с </a:t>
                      </a:r>
                      <a:r>
                        <a:rPr kumimoji="0" lang="ru-RU" sz="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фунгицидными</a:t>
                      </a: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свойствами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Ю.В. Денисова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Свидетельство о регистрации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ноу-хау № 20150025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Добавка, сокращающая интервал схватывания и ускоряющая твердение бетона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Т.В. Аниканова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Ш.М. </a:t>
                      </a:r>
                      <a:r>
                        <a:rPr lang="ru-RU" sz="800" b="0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Рахимбаев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Свидетельство о регистрации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ноу-хау № 20150022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Добавка в бетон, ускоряющая конец схватывания и сокращающая его интервал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Т.В. Аниканова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Ш.М. </a:t>
                      </a:r>
                      <a:r>
                        <a:rPr lang="ru-RU" sz="800" b="0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Рахимбаев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Свидетельство о государственной регистрации программы для ЭВМ № 2016611705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Программа</a:t>
                      </a:r>
                      <a:r>
                        <a:rPr lang="ru-RU" sz="800" b="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определения прочностных характеристик однородности бетона по прочности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Ю.В. Денисова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Свидетельство о государственной регистрации программы для ЭВМ № </a:t>
                      </a: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2018611573</a:t>
                      </a:r>
                      <a:endParaRPr lang="ru-RU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Программа отбраковки результатов экспериментов, содержащих грубую погрешность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Ю.В. Денисова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Свидетельство о регистрации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ноу-хау № 2018033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Комплексный пенообразователь для изготовления ячеистых бетонов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В.Н. Тарасенко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Свидетельство о регистрации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ноу-хау № 2018034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Комбинированный пенообразователь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В.Н. Тарасенко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Свидетельство о регистрации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ноу-хау № 2019012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Комплексный пенообразователь 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В.Н. Тарасенко</a:t>
                      </a:r>
                      <a:endParaRPr lang="ru-RU" sz="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11288" y="714105"/>
            <a:ext cx="7380312" cy="37505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Перечень объектов, выполненных по заказу епархиального управления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739"/>
              </p:ext>
            </p:extLst>
          </p:nvPr>
        </p:nvGraphicFramePr>
        <p:xfrm>
          <a:off x="560423" y="1119309"/>
          <a:ext cx="3929090" cy="3699384"/>
        </p:xfrm>
        <a:graphic>
          <a:graphicData uri="http://schemas.openxmlformats.org/drawingml/2006/table">
            <a:tbl>
              <a:tblPr/>
              <a:tblGrid>
                <a:gridCol w="393689"/>
                <a:gridCol w="2502121"/>
                <a:gridCol w="1033280"/>
              </a:tblGrid>
              <a:tr h="118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Исполнители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18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Реконструкция храма Параскевы Пятницы в с. Заячье Корочанского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Восстановление колокольни храма Трех Святых в с. Стригуны Борисовского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Восстановление колокольни Святотроицкого храма в с. Быково Красногвардейского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 Г.В.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Успенский храм в с. Верхопенье Ивнянского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 Г.В.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Пашкова Л.И.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473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Часовня в с. Самарино Ивнянского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 Г.В.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Пашкова Л.И.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Василенко Н.А.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Храмовый комплекс. Церковь Святой троицы в с. Вязовое Краснояружского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Храм в с. Кривцово Яковлевского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 Г.В.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Реконструкция общественного здания в с. Подольхи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Ивнянского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 Г.В.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Пашкова Л.И.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Реконструкция храма святителя Василия Великого в с. Афанасьевка Алексеевского района. Колокольня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</a:t>
                      </a: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Г.В.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Пашкова Л.И.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73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Храм Введения во храм Богородицы в г. Белгород по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ул Архиерейская в ограде областного дома ребенка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 Г.В.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Пашкова Л.И.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Храм во имя Андрея Первозванного в с. Айдар Ровеньского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797266"/>
              </p:ext>
            </p:extLst>
          </p:nvPr>
        </p:nvGraphicFramePr>
        <p:xfrm>
          <a:off x="4817255" y="1121922"/>
          <a:ext cx="3929090" cy="1816702"/>
        </p:xfrm>
        <a:graphic>
          <a:graphicData uri="http://schemas.openxmlformats.org/drawingml/2006/table">
            <a:tbl>
              <a:tblPr/>
              <a:tblGrid>
                <a:gridCol w="393689"/>
                <a:gridCol w="2502121"/>
                <a:gridCol w="1033280"/>
              </a:tblGrid>
              <a:tr h="118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Исполнители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18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Храм Святой Троицы в с. Голофеевка Волоконовского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</a:t>
                      </a: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Г.В.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Пашкова Л.И.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Храм в с. Веселое Красногвардейского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Центр реабилитации при храме в с. Новотроевка Корочанского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Церковь в с. Дмитриевка Ракитянского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54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Православное подворье «Белогорье» в с. Холки Чернянского района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Коренькова Г.В.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Пашкова Л.И.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8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Церковь </a:t>
                      </a:r>
                      <a:r>
                        <a:rPr lang="ru-RU" sz="7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Параскевы</a:t>
                      </a: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Мученицы в </a:t>
                      </a:r>
                      <a:r>
                        <a:rPr lang="ru-RU" sz="7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г.Валуйки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Черныш Н.Д.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F:\Новая папка\Новая папка (2)\храм Введения во храм Пресвятой Богородицы\0_3f2d5_cd1d91f5_XL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4558" y="3027864"/>
            <a:ext cx="1681432" cy="16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557117" y="4663344"/>
            <a:ext cx="23563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ХРАМ В ЧЕСТЬ ВВЕДЕНИЯ ВО ХРАМ ПРЕСВЯТОЙ БОГОРОДИЦЫ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ул. Архиерейская в г. Белгороде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C:\Documents and Settings\user\Local Settings\Temporary Internet Files\Content.Word\_SCF83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49" y="3043344"/>
            <a:ext cx="1611664" cy="16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752342" y="4647864"/>
            <a:ext cx="2331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ХРАМ СВЯТОГО АПОСТОЛА АНДРЕЯ ПЕРВОЗВАННОГО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с. Айдар </a:t>
            </a:r>
            <a:r>
              <a:rPr kumimoji="0" lang="ru-RU" sz="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Ровеньского</a:t>
            </a: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района</a:t>
            </a: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560423" y="4878697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18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Рисунок 13" descr="эмблема кафедр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402" y="26603"/>
            <a:ext cx="1706153" cy="111019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подлож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8672" y="518062"/>
            <a:ext cx="6118289" cy="4295183"/>
          </a:xfrm>
          <a:prstGeom prst="rect">
            <a:avLst/>
          </a:prstGeom>
        </p:spPr>
      </p:pic>
      <p:pic>
        <p:nvPicPr>
          <p:cNvPr id="16" name="Рисунок 15" descr="F:\Новая папка\Новая папка (2)\Борисовское\Стригуны\DSC_699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983385"/>
            <a:ext cx="2278080" cy="113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 descr="F:\Новая папка\Новая папка\DSC_85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22" y="187525"/>
            <a:ext cx="2386560" cy="11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141526" y="187525"/>
            <a:ext cx="5929322" cy="37505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Перечень объектов, выполненных по заказу епархиального управления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C:\Documents and Settings\user\Рабочий стол\к презентации\Восстановление колокольни в Большебыково\0_66b6b_3920454c_XL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0732" y="1753525"/>
            <a:ext cx="2363367" cy="11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42845" y="2971753"/>
            <a:ext cx="36857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15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ВОССТАНОВЛЕНИЕ КОЛОКОЛЬНИ СВЯТОТРОИЦКОГО ХРАМА в с.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rgbClr val="15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Большебыково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15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Красногвардейского района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151E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" name="Рисунок 8" descr="F:\храмы\Копия 14 июня 2008 512.jpg"/>
          <p:cNvPicPr>
            <a:picLocks noChangeAspect="1"/>
          </p:cNvPicPr>
          <p:nvPr/>
        </p:nvPicPr>
        <p:blipFill>
          <a:blip r:embed="rId6" cstate="print"/>
          <a:srcRect t="39688" b="7023"/>
          <a:stretch>
            <a:fillRect/>
          </a:stretch>
        </p:blipFill>
        <p:spPr bwMode="auto">
          <a:xfrm>
            <a:off x="6445485" y="378975"/>
            <a:ext cx="2140244" cy="113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635732" y="1583275"/>
            <a:ext cx="34272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15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ВОССТАНОВЛЕНИЕ КОЛОКОЛЬНИ СВЯТОТРОИЦКОГО ХРАМА в с.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rgbClr val="15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Большебыково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15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Красногвардейского района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151E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1" name="Рисунок 10" descr="F:\храмы\P101088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928437" y="823736"/>
            <a:ext cx="1620000" cy="16187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F:\Новая папка\Новая папка (2)\Заячье\DSC_510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22" y="3417496"/>
            <a:ext cx="2386560" cy="11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882962" y="2445502"/>
            <a:ext cx="16648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Часовня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с. </a:t>
            </a:r>
            <a:r>
              <a:rPr lang="ru-RU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Самарино</a:t>
            </a:r>
            <a:endParaRPr lang="ru-RU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Ивнянского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14282" y="4601602"/>
            <a:ext cx="271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храма  ВЕЛИКОМУЧЕНИЦЫ </a:t>
            </a:r>
            <a:r>
              <a:rPr lang="ru-RU" sz="10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Параскевы</a:t>
            </a:r>
            <a:r>
              <a:rPr lang="ru-RU" sz="1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Пятницы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с. Заячье </a:t>
            </a:r>
            <a:r>
              <a:rPr lang="ru-RU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Корочанского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539723" y="4901781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19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14282" y="1383220"/>
            <a:ext cx="3568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ХРАМА СВЯТИТЕЛЯ ВАСИЛИЯ ВЕЛИКОГО </a:t>
            </a:r>
          </a:p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с. Афанасьевка Алексеевского района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999046" y="4793404"/>
            <a:ext cx="29289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ОБЩЕСТВЕННОГО ЗДАНИЯ </a:t>
            </a:r>
          </a:p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с. </a:t>
            </a:r>
            <a:r>
              <a:rPr lang="ru-RU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Подольхи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Ивнянского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141526" y="4536247"/>
            <a:ext cx="285752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Троицы </a:t>
            </a:r>
            <a:r>
              <a:rPr lang="ru-RU" sz="10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Живоначальной</a:t>
            </a:r>
            <a:r>
              <a:rPr lang="ru-RU" sz="1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(Святой Троицы. Троицкая церковь )</a:t>
            </a:r>
          </a:p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Голофеевке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Волоконовского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 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 descr="F:\Новая папка\Новая папка (2)\с.Подольхи\S600070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9198" y="3628522"/>
            <a:ext cx="2013197" cy="113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Храм и музей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4098" y="3321849"/>
            <a:ext cx="2019472" cy="113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715008" y="3188482"/>
            <a:ext cx="31415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КОЛОКОЛЬНИ ХРАМА ТРЕХ СВЯТИТЕЛЕЙ в с. Стригуны Борисовского района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788024" y="789552"/>
            <a:ext cx="315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Материальная база кафедры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:\сайт\сайт 2014\состав кабинет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0553" y="1190188"/>
            <a:ext cx="4621047" cy="211812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02648" y="4751407"/>
            <a:ext cx="5072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Кабинет кафедры  архитектурных конструкций </a:t>
            </a:r>
            <a:r>
              <a:rPr lang="ru-RU" sz="1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Гк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527</a:t>
            </a:r>
            <a:endParaRPr lang="ru-RU" sz="1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46" y="3489852"/>
            <a:ext cx="1215000" cy="12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-27689" y="1424990"/>
            <a:ext cx="4099623" cy="2203362"/>
            <a:chOff x="0" y="80728"/>
            <a:chExt cx="4099623" cy="2542715"/>
          </a:xfrm>
        </p:grpSpPr>
        <p:pic>
          <p:nvPicPr>
            <p:cNvPr id="18" name="Рисунок 17" descr="SAM_094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04" y="80728"/>
              <a:ext cx="1350000" cy="180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6" y="80728"/>
              <a:ext cx="2551957" cy="180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0" y="1884779"/>
              <a:ext cx="15476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Аудитория </a:t>
              </a:r>
            </a:p>
            <a:p>
              <a:pPr algn="ctr"/>
              <a:r>
                <a:rPr lang="ru-RU" sz="1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для практических занятий </a:t>
              </a:r>
              <a:r>
                <a:rPr lang="ru-RU" sz="10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Гк</a:t>
              </a:r>
              <a:r>
                <a:rPr lang="ru-RU" sz="1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528</a:t>
              </a:r>
              <a:endParaRPr lang="ru-RU" sz="1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47666" y="1884781"/>
              <a:ext cx="2551957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Лаборатория</a:t>
              </a:r>
            </a:p>
            <a:p>
              <a:pPr algn="ctr"/>
              <a:r>
                <a:rPr lang="ru-RU" sz="1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строительной физики </a:t>
              </a:r>
              <a:r>
                <a:rPr lang="ru-RU" sz="10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Гк</a:t>
              </a:r>
              <a:r>
                <a:rPr lang="ru-RU" sz="1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530</a:t>
              </a:r>
              <a:endParaRPr lang="ru-RU" sz="1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13" y="3435846"/>
            <a:ext cx="2409094" cy="12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3489852"/>
            <a:ext cx="1266929" cy="12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" descr="G:\презентация 2019\аудитории\с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1" y="3489852"/>
            <a:ext cx="2880000" cy="1457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Прямоугольник 14"/>
          <p:cNvSpPr/>
          <p:nvPr/>
        </p:nvSpPr>
        <p:spPr>
          <a:xfrm>
            <a:off x="68668" y="86161"/>
            <a:ext cx="4003266" cy="13388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Кафедра архитектурных конструкций была образована </a:t>
            </a:r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24 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августа 1999 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года.</a:t>
            </a:r>
          </a:p>
          <a:p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2001 году открыта специальность «Проектирование зданий»;</a:t>
            </a:r>
          </a:p>
          <a:p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2011 году  -  </a:t>
            </a:r>
            <a:r>
              <a:rPr lang="ru-RU" sz="900" b="1" i="1" spc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бакалавриат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направления </a:t>
            </a:r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08.03.01 «Строительство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», профиль «Проектирование зданий</a:t>
            </a:r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»;</a:t>
            </a:r>
          </a:p>
          <a:p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2015 году – магистерская программа «Архитектурно-конструктивные принципы проектирования доступной </a:t>
            </a:r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среды» 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рамках направления </a:t>
            </a:r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08.04.01 «Строительство</a:t>
            </a:r>
            <a:r>
              <a:rPr lang="ru-RU" sz="900" b="1" i="1" spc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 </a:t>
            </a:r>
            <a:r>
              <a:rPr lang="ru-RU" sz="9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ru-RU" sz="900" b="1" i="1" spc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46"/>
            <a:ext cx="9144000" cy="5033609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11085" y="4857751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20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46"/>
            <a:ext cx="9144000" cy="503360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21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13359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46"/>
            <a:ext cx="9144000" cy="503360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9898" y="4857751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22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215781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23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37"/>
            <a:ext cx="9144000" cy="4561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18254" y="946820"/>
            <a:ext cx="8518242" cy="792088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РЕКОНСТРУКЦИЯ хозяйственных мастерских по улице Губкина, 52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 размещение УЧЕБНОГО ИННОВАЦИОННО-ПРОИЗВОДСТВЕННОГО ЦЕНТРА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Территория БГТУ им. В.Г. Шухова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                                           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Экстерьеры                                                                                   Интерьеры</a:t>
            </a:r>
            <a:endParaRPr lang="ru-RU" sz="14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ru-RU" sz="1400" b="1" u="none" strike="noStrike" kern="1200" cap="none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87"/>
            <a:ext cx="9144000" cy="502712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24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328460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25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365"/>
            <a:ext cx="9144000" cy="45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716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6" y="55474"/>
            <a:ext cx="9128025" cy="498563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50192" y="4857751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26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167594"/>
            <a:ext cx="2432436" cy="756084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НАДСТРОЙКА УЧЕБНОГО КОРПУСА ПФИ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Территория БГТУ им. В.Г. Шухова</a:t>
            </a:r>
          </a:p>
        </p:txBody>
      </p:sp>
    </p:spTree>
    <p:extLst>
      <p:ext uri="{BB962C8B-B14F-4D97-AF65-F5344CB8AC3E}">
        <p14:creationId xmlns:p14="http://schemas.microsoft.com/office/powerpoint/2010/main" val="251630488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27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Picture 3" descr="G:\сайт\2012-2013\награж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72751"/>
            <a:ext cx="2366185" cy="148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" descr="H:\сайт\сайт 2014\студ_форум 2014\IMG_0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429" y="3380236"/>
            <a:ext cx="2423206" cy="148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0" name="Picture 2" descr="G:\алина\лина мин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03498"/>
            <a:ext cx="2737075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23890"/>
              </p:ext>
            </p:extLst>
          </p:nvPr>
        </p:nvGraphicFramePr>
        <p:xfrm>
          <a:off x="683568" y="2139702"/>
          <a:ext cx="7745471" cy="10553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664296"/>
                <a:gridCol w="1016235"/>
                <a:gridCol w="1016235"/>
                <a:gridCol w="1016235"/>
                <a:gridCol w="1016235"/>
                <a:gridCol w="1016235"/>
              </a:tblGrid>
              <a:tr h="208182">
                <a:tc>
                  <a:txBody>
                    <a:bodyPr/>
                    <a:lstStyle/>
                    <a:p>
                      <a:pPr algn="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effectLst/>
                        </a:rPr>
                        <a:t>Количество студентов, участвовавших в НИР</a:t>
                      </a:r>
                      <a:endParaRPr lang="ru-RU" sz="1000" b="1" dirty="0">
                        <a:effectLst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151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193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187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196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86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effectLst/>
                        </a:rPr>
                        <a:t>Количество статей, изданных за отчетный период  студентами</a:t>
                      </a:r>
                      <a:r>
                        <a:rPr lang="ru-RU" sz="1000" b="1" baseline="0" dirty="0" smtClean="0">
                          <a:effectLst/>
                        </a:rPr>
                        <a:t> кафедры под руководством ППС</a:t>
                      </a:r>
                      <a:endParaRPr lang="ru-RU" sz="1000" b="1" dirty="0">
                        <a:effectLst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104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146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165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184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3563888" y="1437625"/>
            <a:ext cx="5112568" cy="59388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Результативность научно – исследовательской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деятельности студенческого научного</a:t>
            </a:r>
            <a:r>
              <a:rPr kumimoji="0" lang="ru-RU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общества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G:\сайт 2016\Студенческий форум 2016\100CANON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14" y="3372751"/>
            <a:ext cx="2459980" cy="148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C:\Users\Admin\Downloads\IMG_5207-24-04-19-14-5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50661" r="22003" b="17777"/>
          <a:stretch/>
        </p:blipFill>
        <p:spPr bwMode="auto">
          <a:xfrm>
            <a:off x="7884368" y="806557"/>
            <a:ext cx="1151128" cy="806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Прямоугольник 20"/>
          <p:cNvSpPr/>
          <p:nvPr/>
        </p:nvSpPr>
        <p:spPr>
          <a:xfrm>
            <a:off x="4561638" y="2496168"/>
            <a:ext cx="45852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2">
                    <a:lumMod val="25000"/>
                  </a:schemeClr>
                </a:solidFill>
              </a:rPr>
              <a:t>Черноусов В. ПЗ-41 – </a:t>
            </a:r>
            <a:r>
              <a:rPr lang="ru-RU" sz="900" dirty="0" smtClean="0"/>
              <a:t>кандидат в мастера спорта </a:t>
            </a:r>
            <a:r>
              <a:rPr lang="ru-RU" sz="900" dirty="0"/>
              <a:t>по спортивной борьбе, спортивный клуб «Панкратион</a:t>
            </a:r>
            <a:r>
              <a:rPr lang="ru-RU" sz="900" dirty="0" smtClean="0"/>
              <a:t>»; </a:t>
            </a:r>
          </a:p>
          <a:p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</a:rPr>
              <a:t>Коваленко Е. ПЗ-21 </a:t>
            </a: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ru-RU" sz="900" dirty="0" smtClean="0"/>
              <a:t> </a:t>
            </a:r>
            <a:r>
              <a:rPr lang="ru-RU" sz="900" dirty="0"/>
              <a:t>стройотряды (вожатая); </a:t>
            </a:r>
            <a:r>
              <a:rPr lang="ru-RU" sz="900" dirty="0" smtClean="0"/>
              <a:t>волонтер </a:t>
            </a:r>
            <a:r>
              <a:rPr lang="ru-RU" sz="900" dirty="0"/>
              <a:t>VI Всероссийской летней </a:t>
            </a:r>
            <a:r>
              <a:rPr lang="ru-RU" sz="900" dirty="0" smtClean="0"/>
              <a:t>универсиады; </a:t>
            </a:r>
          </a:p>
          <a:p>
            <a:r>
              <a:rPr lang="ru-RU" sz="900" b="1" dirty="0" err="1" smtClean="0">
                <a:solidFill>
                  <a:schemeClr val="accent6">
                    <a:lumMod val="50000"/>
                  </a:schemeClr>
                </a:solidFill>
              </a:rPr>
              <a:t>Буракова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</a:rPr>
              <a:t> Я. ПЗ-21 - </a:t>
            </a:r>
            <a:r>
              <a:rPr lang="ru-RU" sz="900" dirty="0" smtClean="0"/>
              <a:t>член </a:t>
            </a:r>
            <a:r>
              <a:rPr lang="ru-RU" sz="900" dirty="0"/>
              <a:t>команды ИСИ по шахматам</a:t>
            </a:r>
            <a:r>
              <a:rPr lang="ru-RU" sz="900" dirty="0" smtClean="0"/>
              <a:t>; </a:t>
            </a:r>
            <a:r>
              <a:rPr lang="ru-RU" sz="900" dirty="0"/>
              <a:t>победитель в шахматном «матче века»: чемпион (ИЭИТУС) против сборной университета; участник мероприятий </a:t>
            </a:r>
            <a:r>
              <a:rPr lang="ru-RU" sz="900" dirty="0" smtClean="0"/>
              <a:t>«Студент </a:t>
            </a:r>
            <a:r>
              <a:rPr lang="ru-RU" sz="900" dirty="0"/>
              <a:t>и студентка </a:t>
            </a:r>
            <a:r>
              <a:rPr lang="ru-RU" sz="900" dirty="0" smtClean="0"/>
              <a:t>года», «Мистер </a:t>
            </a:r>
            <a:r>
              <a:rPr lang="ru-RU" sz="900" dirty="0"/>
              <a:t>и </a:t>
            </a:r>
            <a:r>
              <a:rPr lang="ru-RU" sz="900" dirty="0" smtClean="0"/>
              <a:t>Мисс студенчество»; </a:t>
            </a:r>
          </a:p>
          <a:p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</a:rPr>
              <a:t>Глущенко В. ПЗ-21</a:t>
            </a:r>
            <a:r>
              <a:rPr lang="ru-RU" sz="9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900" dirty="0" smtClean="0"/>
              <a:t>- участница </a:t>
            </a:r>
            <a:r>
              <a:rPr lang="ru-RU" sz="900" dirty="0"/>
              <a:t>международного семинара «Новое поколение» 2019; имеет рекомендацию из Архитектурного института г. </a:t>
            </a:r>
            <a:r>
              <a:rPr lang="ru-RU" sz="900" dirty="0" smtClean="0"/>
              <a:t>Ниш; 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</a:rPr>
              <a:t>Соловьева А. ПЗ-21</a:t>
            </a:r>
            <a:r>
              <a:rPr lang="ru-RU" sz="9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900" dirty="0" smtClean="0"/>
              <a:t>- </a:t>
            </a:r>
            <a:r>
              <a:rPr lang="ru-RU" sz="900" dirty="0"/>
              <a:t>член команды ИСИ по шахматам; </a:t>
            </a:r>
            <a:r>
              <a:rPr lang="ru-RU" sz="900" dirty="0" smtClean="0"/>
              <a:t>волонтер </a:t>
            </a:r>
            <a:r>
              <a:rPr lang="ru-RU" sz="900" dirty="0"/>
              <a:t>VI Всероссийской летней </a:t>
            </a:r>
            <a:r>
              <a:rPr lang="ru-RU" sz="900" dirty="0" smtClean="0"/>
              <a:t>универсиады; 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</a:rPr>
              <a:t>Чайка А. ПЗ-21 </a:t>
            </a:r>
            <a:r>
              <a:rPr lang="ru-RU" sz="900" dirty="0" smtClean="0"/>
              <a:t>- волонтер </a:t>
            </a:r>
            <a:r>
              <a:rPr lang="ru-RU" sz="900" dirty="0"/>
              <a:t>VI Всероссийской летней </a:t>
            </a:r>
            <a:r>
              <a:rPr lang="ru-RU" sz="900" dirty="0" smtClean="0"/>
              <a:t>универсиады. </a:t>
            </a:r>
          </a:p>
          <a:p>
            <a:r>
              <a:rPr lang="ru-RU" sz="900" b="1" dirty="0" err="1" smtClean="0">
                <a:solidFill>
                  <a:schemeClr val="accent6">
                    <a:lumMod val="50000"/>
                  </a:schemeClr>
                </a:solidFill>
              </a:rPr>
              <a:t>Климачёва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</a:rPr>
              <a:t> Е. ПЗ-22</a:t>
            </a:r>
            <a:r>
              <a:rPr lang="ru-RU" sz="900" dirty="0" smtClean="0"/>
              <a:t>– </a:t>
            </a:r>
            <a:r>
              <a:rPr lang="ru-RU" sz="900" dirty="0"/>
              <a:t>активный волонтёр, организатор ряда </a:t>
            </a:r>
            <a:r>
              <a:rPr lang="ru-RU" sz="900" dirty="0" smtClean="0"/>
              <a:t>мероприятий: </a:t>
            </a:r>
            <a:r>
              <a:rPr lang="ru-RU" sz="900" dirty="0"/>
              <a:t>поэтический конкурс «ВСЛУХ», наставник учебной группы 1 курса в культурно-массовых мероприятиях и подготовке в Посвящению в студенты, активный волонтёр на Всероссийской спартакиаде для людей с ограниченными возможностями (14-15.05.2018 г), активной компании «Повод для обгона» (13.03.2018 г.), «Русь заповедная – 2018» (25–26.05.2018 г.), 6 Всероссийской универсиады (23.06. – 04.07.2018 г.), на Днях открытых дверей (для ИСИ) и </a:t>
            </a:r>
            <a:r>
              <a:rPr lang="ru-RU" sz="900" dirty="0" smtClean="0"/>
              <a:t>др. мероприятий </a:t>
            </a:r>
            <a:r>
              <a:rPr lang="ru-RU" sz="900" dirty="0"/>
              <a:t>вуза</a:t>
            </a:r>
            <a:r>
              <a:rPr lang="ru-RU" sz="900" dirty="0" smtClean="0"/>
              <a:t>.</a:t>
            </a:r>
            <a:endParaRPr lang="ru-RU" sz="9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9394" name="Picture 2" descr="http://www.bstu.ru/shared/attachments/1114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271" y="72819"/>
            <a:ext cx="1358545" cy="822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 descr="ПЗ-11 на субботник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844" y="1546990"/>
            <a:ext cx="936104" cy="88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347062" y="25562"/>
            <a:ext cx="5776922" cy="85725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Культурно-массовые мероприятия, активное участие студентов в жизни ВУЗа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06043" y="4883013"/>
            <a:ext cx="603405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28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5736" y="847880"/>
            <a:ext cx="311943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Рыжих В. 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</a:rPr>
              <a:t>МАК-21</a:t>
            </a: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</a:rPr>
              <a:t> – </a:t>
            </a:r>
            <a:r>
              <a:rPr lang="ru-RU" sz="900" dirty="0" smtClean="0"/>
              <a:t>мастер спорта по гандболу; 2 место в чемпионате Росси 2018 г., 1 место в универсиаде России 2018 г</a:t>
            </a:r>
            <a:r>
              <a:rPr lang="ru-RU" sz="900" dirty="0"/>
              <a:t>., 1 место в универсиаде </a:t>
            </a:r>
            <a:r>
              <a:rPr lang="ru-RU" sz="900" dirty="0" smtClean="0"/>
              <a:t>Белгородской области </a:t>
            </a:r>
            <a:r>
              <a:rPr lang="ru-RU" sz="900" dirty="0"/>
              <a:t>2018 г.</a:t>
            </a:r>
            <a:endParaRPr lang="ru-RU" sz="900" dirty="0" smtClean="0"/>
          </a:p>
          <a:p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</a:rPr>
              <a:t>Жилина Е. 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</a:rPr>
              <a:t>ПЗ-21</a:t>
            </a: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</a:rPr>
              <a:t> - </a:t>
            </a:r>
            <a:r>
              <a:rPr lang="ru-RU" sz="900" dirty="0"/>
              <a:t>Волейбольный клуб </a:t>
            </a:r>
            <a:r>
              <a:rPr lang="ru-RU" sz="900" dirty="0" smtClean="0"/>
              <a:t>«</a:t>
            </a:r>
            <a:r>
              <a:rPr lang="ru-RU" sz="900" dirty="0" err="1" smtClean="0"/>
              <a:t>Белогорочка</a:t>
            </a:r>
            <a:r>
              <a:rPr lang="ru-RU" sz="900" dirty="0" smtClean="0"/>
              <a:t> </a:t>
            </a:r>
            <a:r>
              <a:rPr lang="ru-RU" sz="900" dirty="0"/>
              <a:t>БГТУ» </a:t>
            </a:r>
            <a:r>
              <a:rPr lang="ru-RU" sz="900" dirty="0" smtClean="0"/>
              <a:t>Разряд </a:t>
            </a:r>
            <a:r>
              <a:rPr lang="ru-RU" sz="900" dirty="0"/>
              <a:t>2 взрослый; </a:t>
            </a:r>
            <a:r>
              <a:rPr lang="ru-RU" sz="900" dirty="0" smtClean="0"/>
              <a:t>участница кубка </a:t>
            </a:r>
            <a:r>
              <a:rPr lang="ru-RU" sz="900" dirty="0"/>
              <a:t>СВА </a:t>
            </a:r>
            <a:r>
              <a:rPr lang="ru-RU" sz="900" dirty="0" smtClean="0"/>
              <a:t>России, </a:t>
            </a:r>
            <a:r>
              <a:rPr lang="ru-RU" sz="900" dirty="0"/>
              <a:t>3 место </a:t>
            </a:r>
            <a:r>
              <a:rPr lang="ru-RU" sz="900" dirty="0" smtClean="0"/>
              <a:t>в чемпионате </a:t>
            </a:r>
            <a:r>
              <a:rPr lang="ru-RU" sz="900" dirty="0"/>
              <a:t>России по волейболу среди женских команд первой </a:t>
            </a:r>
            <a:r>
              <a:rPr lang="ru-RU" sz="900" dirty="0" smtClean="0"/>
              <a:t>лиги, </a:t>
            </a:r>
            <a:r>
              <a:rPr lang="ru-RU" sz="900" dirty="0"/>
              <a:t>3 </a:t>
            </a:r>
            <a:r>
              <a:rPr lang="ru-RU" sz="900" dirty="0" smtClean="0"/>
              <a:t>место в чемпионате </a:t>
            </a:r>
            <a:r>
              <a:rPr lang="ru-RU" sz="900" dirty="0"/>
              <a:t>СВА по волейболу 3 этап ЦФО среди женских студенческих </a:t>
            </a:r>
            <a:r>
              <a:rPr lang="ru-RU" sz="900" dirty="0" smtClean="0"/>
              <a:t>команд; </a:t>
            </a:r>
            <a:r>
              <a:rPr lang="ru-RU" sz="900" dirty="0"/>
              <a:t>16-26 мая </a:t>
            </a:r>
            <a:r>
              <a:rPr lang="ru-RU" sz="900" dirty="0" smtClean="0"/>
              <a:t>2019  г</a:t>
            </a:r>
            <a:r>
              <a:rPr lang="ru-RU" sz="900" dirty="0"/>
              <a:t>. примет участие в финале СВА </a:t>
            </a:r>
            <a:r>
              <a:rPr lang="ru-RU" sz="900" dirty="0" smtClean="0"/>
              <a:t>России </a:t>
            </a:r>
            <a:r>
              <a:rPr lang="ru-RU" sz="900" dirty="0"/>
              <a:t>СВА - студенческая волейбольная ассоциация; волонтер VI Всероссийской летней </a:t>
            </a:r>
            <a:r>
              <a:rPr lang="ru-RU" sz="900" dirty="0" smtClean="0"/>
              <a:t>универсиады; </a:t>
            </a:r>
          </a:p>
          <a:p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900" dirty="0" smtClean="0"/>
              <a:t/>
            </a:r>
            <a:br>
              <a:rPr lang="ru-RU" sz="900" dirty="0" smtClean="0"/>
            </a:br>
            <a:endParaRPr lang="ru-RU" sz="900" dirty="0" smtClean="0"/>
          </a:p>
          <a:p>
            <a:endParaRPr lang="ru-RU" sz="9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9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9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9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57270" y="908665"/>
            <a:ext cx="308673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студентов, зарегистрированных в базе АИС «Молодежь России» и АИС «Добровольцы России</a:t>
            </a:r>
            <a:r>
              <a:rPr lang="ru-RU" sz="900" dirty="0">
                <a:solidFill>
                  <a:schemeClr val="accent6">
                    <a:lumMod val="50000"/>
                  </a:schemeClr>
                </a:solidFill>
              </a:rPr>
              <a:t>» </a:t>
            </a:r>
            <a:r>
              <a:rPr lang="ru-RU" sz="900" dirty="0"/>
              <a:t>– </a:t>
            </a:r>
            <a:r>
              <a:rPr lang="ru-RU" sz="900" dirty="0" smtClean="0"/>
              <a:t>41 человек (28 % от состава контингента).</a:t>
            </a:r>
          </a:p>
          <a:p>
            <a:r>
              <a:rPr lang="ru-RU" sz="900" b="1" u="sng" dirty="0">
                <a:solidFill>
                  <a:schemeClr val="accent6">
                    <a:lumMod val="50000"/>
                  </a:schemeClr>
                </a:solidFill>
              </a:rPr>
              <a:t>Члены объединенного совета обучающихся: </a:t>
            </a:r>
            <a:r>
              <a:rPr lang="ru-RU" sz="900" dirty="0"/>
              <a:t>Бобов А., </a:t>
            </a:r>
            <a:r>
              <a:rPr lang="ru-RU" sz="900" dirty="0" err="1"/>
              <a:t>Гильмутдинова</a:t>
            </a:r>
            <a:r>
              <a:rPr lang="ru-RU" sz="900" dirty="0"/>
              <a:t> К., Горбачев М.  -   студенты группы ПЗ-11; </a:t>
            </a:r>
            <a:r>
              <a:rPr lang="ru-RU" sz="900" dirty="0" err="1"/>
              <a:t>Гумерова</a:t>
            </a:r>
            <a:r>
              <a:rPr lang="ru-RU" sz="900" dirty="0"/>
              <a:t> И., </a:t>
            </a:r>
            <a:r>
              <a:rPr lang="ru-RU" sz="900" dirty="0" err="1"/>
              <a:t>Титовская</a:t>
            </a:r>
            <a:r>
              <a:rPr lang="ru-RU" sz="900" dirty="0"/>
              <a:t> И., участники фестиваля «Русь Заповедная» - студенты ПЗ-41, </a:t>
            </a:r>
            <a:r>
              <a:rPr lang="ru-RU" sz="900" dirty="0" err="1"/>
              <a:t>Вороговская</a:t>
            </a:r>
            <a:r>
              <a:rPr lang="ru-RU" sz="900" dirty="0"/>
              <a:t> А</a:t>
            </a:r>
            <a:r>
              <a:rPr lang="ru-RU" sz="900" dirty="0" smtClean="0"/>
              <a:t>., Коваленко Е., </a:t>
            </a:r>
            <a:r>
              <a:rPr lang="ru-RU" sz="900" dirty="0" err="1" smtClean="0"/>
              <a:t>Бураковская</a:t>
            </a:r>
            <a:r>
              <a:rPr lang="ru-RU" sz="900" dirty="0" smtClean="0"/>
              <a:t> Я., Глущенко В., Соловьева А., Чайка А., Ивлева А. студенты группы  ПЗ-21; Брызгалова Л. и Звягинцева Ю. ПЗ-31; </a:t>
            </a:r>
            <a:r>
              <a:rPr lang="ru-RU" sz="900" dirty="0" err="1" smtClean="0"/>
              <a:t>Мишакова</a:t>
            </a:r>
            <a:r>
              <a:rPr lang="ru-RU" sz="900" dirty="0" smtClean="0"/>
              <a:t> А., Зарубина К. ПЗ-12, </a:t>
            </a:r>
            <a:r>
              <a:rPr lang="ru-RU" sz="900" dirty="0" err="1" smtClean="0"/>
              <a:t>Климачева</a:t>
            </a:r>
            <a:r>
              <a:rPr lang="ru-RU" sz="900" dirty="0" smtClean="0"/>
              <a:t> Е.,  Батенева В. и Воронова Т. ПЗ-22.</a:t>
            </a:r>
            <a:endParaRPr lang="ru-RU" sz="900" dirty="0"/>
          </a:p>
          <a:p>
            <a:r>
              <a:rPr lang="ru-RU" sz="900" b="1" u="sng" dirty="0">
                <a:solidFill>
                  <a:schemeClr val="accent6">
                    <a:lumMod val="50000"/>
                  </a:schemeClr>
                </a:solidFill>
              </a:rPr>
              <a:t>Вокальная студия «Факультет»: </a:t>
            </a:r>
            <a:r>
              <a:rPr lang="ru-RU" sz="900" dirty="0" err="1"/>
              <a:t>Палёха</a:t>
            </a:r>
            <a:r>
              <a:rPr lang="ru-RU" sz="900" dirty="0"/>
              <a:t> М.К. студентка ПЗ-11;</a:t>
            </a:r>
          </a:p>
          <a:p>
            <a:r>
              <a:rPr lang="ru-RU" sz="900" b="1" u="sng" dirty="0">
                <a:solidFill>
                  <a:schemeClr val="accent6">
                    <a:lumMod val="50000"/>
                  </a:schemeClr>
                </a:solidFill>
              </a:rPr>
              <a:t>Члены спортивной команды </a:t>
            </a:r>
            <a:r>
              <a:rPr lang="ru-RU" sz="900" b="1" u="sng" dirty="0" smtClean="0">
                <a:solidFill>
                  <a:schemeClr val="accent6">
                    <a:lumMod val="50000"/>
                  </a:schemeClr>
                </a:solidFill>
              </a:rPr>
              <a:t>института по </a:t>
            </a:r>
            <a:r>
              <a:rPr lang="ru-RU" sz="900" b="1" u="sng" dirty="0">
                <a:solidFill>
                  <a:schemeClr val="accent6">
                    <a:lumMod val="50000"/>
                  </a:schemeClr>
                </a:solidFill>
              </a:rPr>
              <a:t>стрельбе: </a:t>
            </a:r>
            <a:r>
              <a:rPr lang="ru-RU" sz="900" dirty="0"/>
              <a:t>Бабаева Г.Б. и Герба Е.А. ПЗ-11,  </a:t>
            </a:r>
            <a:r>
              <a:rPr lang="ru-RU" sz="900" dirty="0" err="1"/>
              <a:t>Билозор</a:t>
            </a:r>
            <a:r>
              <a:rPr lang="ru-RU" sz="900" dirty="0"/>
              <a:t> </a:t>
            </a:r>
            <a:r>
              <a:rPr lang="ru-RU" sz="900" dirty="0" smtClean="0"/>
              <a:t>И. </a:t>
            </a:r>
            <a:r>
              <a:rPr lang="ru-RU" sz="900" dirty="0"/>
              <a:t>ПЗ-12</a:t>
            </a:r>
            <a:r>
              <a:rPr lang="ru-RU" sz="900" dirty="0" smtClean="0"/>
              <a:t>;</a:t>
            </a:r>
          </a:p>
          <a:p>
            <a:r>
              <a:rPr lang="ru-RU" sz="900" b="1" u="sng" dirty="0" smtClean="0">
                <a:solidFill>
                  <a:schemeClr val="accent6">
                    <a:lumMod val="50000"/>
                  </a:schemeClr>
                </a:solidFill>
              </a:rPr>
              <a:t>Член спортивной команды ВУЗа по плаванью:</a:t>
            </a:r>
            <a:r>
              <a:rPr lang="ru-RU" sz="900" dirty="0" smtClean="0"/>
              <a:t> Старченко К. ПЗ-31; Глущенко В. ПЗ-21.</a:t>
            </a:r>
          </a:p>
          <a:p>
            <a:r>
              <a:rPr lang="ru-RU" sz="900" b="1" u="sng" dirty="0" smtClean="0">
                <a:solidFill>
                  <a:schemeClr val="accent6">
                    <a:lumMod val="50000"/>
                  </a:schemeClr>
                </a:solidFill>
              </a:rPr>
              <a:t>Волонтеры :</a:t>
            </a:r>
            <a:r>
              <a:rPr lang="ru-RU" sz="900" dirty="0" smtClean="0"/>
              <a:t> </a:t>
            </a:r>
            <a:r>
              <a:rPr lang="ru-RU" sz="900" dirty="0"/>
              <a:t>студенты </a:t>
            </a:r>
            <a:r>
              <a:rPr lang="ru-RU" sz="900" dirty="0" smtClean="0"/>
              <a:t>гр. ПЗ-31:</a:t>
            </a:r>
            <a:endParaRPr lang="ru-RU" sz="900" dirty="0"/>
          </a:p>
          <a:p>
            <a:r>
              <a:rPr lang="ru-RU" sz="900" dirty="0" smtClean="0"/>
              <a:t>Тищенко </a:t>
            </a:r>
            <a:r>
              <a:rPr lang="ru-RU" sz="900" dirty="0"/>
              <a:t>В., Куликов О., </a:t>
            </a:r>
            <a:r>
              <a:rPr lang="ru-RU" sz="900" dirty="0" err="1"/>
              <a:t>Заболотская</a:t>
            </a:r>
            <a:r>
              <a:rPr lang="ru-RU" sz="900" dirty="0"/>
              <a:t> К., Гулевский Н., Русинов О., </a:t>
            </a:r>
            <a:r>
              <a:rPr lang="ru-RU" sz="900" dirty="0" smtClean="0"/>
              <a:t>студентки гр. ПЗ-21: </a:t>
            </a:r>
            <a:endParaRPr lang="ru-RU" sz="900" dirty="0"/>
          </a:p>
          <a:p>
            <a:r>
              <a:rPr lang="ru-RU" sz="900" dirty="0" err="1" smtClean="0"/>
              <a:t>Вороговская</a:t>
            </a:r>
            <a:r>
              <a:rPr lang="ru-RU" sz="900" dirty="0" smtClean="0"/>
              <a:t> А., Соловьева А., Коваленко Е</a:t>
            </a:r>
            <a:r>
              <a:rPr lang="ru-RU" sz="900" dirty="0" smtClean="0"/>
              <a:t>.</a:t>
            </a:r>
          </a:p>
          <a:p>
            <a:r>
              <a:rPr lang="ru-RU" sz="900" b="1" dirty="0">
                <a:solidFill>
                  <a:schemeClr val="accent6">
                    <a:lumMod val="50000"/>
                  </a:schemeClr>
                </a:solidFill>
              </a:rPr>
              <a:t>Член студенческой спортивной команды университета по легкой атлетике: </a:t>
            </a:r>
            <a:r>
              <a:rPr lang="ru-RU" sz="900" dirty="0" err="1"/>
              <a:t>Шмыгарев</a:t>
            </a:r>
            <a:r>
              <a:rPr lang="ru-RU" sz="900" dirty="0"/>
              <a:t> А.  ПЗ-22, победитель первенства Курской области в 2018 г.; удостоен доски почета ИСИ «Лучшие студенты» в 2018 г.</a:t>
            </a:r>
            <a:endParaRPr lang="ru-RU" sz="9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900" dirty="0" smtClean="0"/>
          </a:p>
          <a:p>
            <a:endParaRPr lang="ru-RU" sz="9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9396" name="AutoShape 4" descr="https://e.mail.ru/cgi-bin/getattach?file=15.jpg&amp;id=14544033350000000417;0;1&amp;mode=attachment&amp;&amp;x-email=vell.30%40mail.ru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apf.mail.ru/cgi-bin/readmsg/IMG_0459-24-04-19-15-50.JPG?id=15561102370000000172%3B0%3B3&amp;x-email=vell.30%40mail.ru&amp;exif=1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/IMG_0459-24-04-19-15-50.JPG?id=15561102370000000172%3B0%3B3&amp;x-email=vell.30%40mail.ru&amp;exif=1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 descr="C:\Users\Admin\Downloads\IMG_0459-24-04-19-15-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5" y="72818"/>
            <a:ext cx="1273181" cy="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C:\Users\Admin\Downloads\IMG_4344-24-04-19-14-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3" y="908665"/>
            <a:ext cx="1269983" cy="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C:\Users\Admin\Downloads\IMG_0455-24-04-19-14-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" y="1761660"/>
            <a:ext cx="1270273" cy="146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4" name="Picture 10" descr="C:\Users\Admin\Downloads\IMG_5227-24-04-19-14-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5" y="3258593"/>
            <a:ext cx="1273181" cy="146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дипломы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631019"/>
            <a:ext cx="2886922" cy="2221813"/>
          </a:xfrm>
          <a:prstGeom prst="rect">
            <a:avLst/>
          </a:prstGeom>
        </p:spPr>
      </p:pic>
      <p:pic>
        <p:nvPicPr>
          <p:cNvPr id="11" name="Рисунок 10" descr="дипломы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18" y="216220"/>
            <a:ext cx="2083222" cy="227412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732460" y="8294"/>
            <a:ext cx="5436490" cy="85725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Награды кафедры за участие в Международных смотрах – конкурсах дипломных проектов, олимпиадах по специальности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F:\сайт 2017\граматы казань_2017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772338"/>
            <a:ext cx="792000" cy="8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сайт 2017\граматы казань_2017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705" y="2049509"/>
            <a:ext cx="792000" cy="81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F:\сайт 2017\граматы казань_2017\грамата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06" y="1681213"/>
            <a:ext cx="792000" cy="80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:\сайт 2017\граматы казань_2017\грамата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6" y="853983"/>
            <a:ext cx="792000" cy="80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F:\сайт 2017\граматы казань_2017\грамата0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86" y="981083"/>
            <a:ext cx="792000" cy="80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сайт 2017\граматы казань_2017\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05" y="1927070"/>
            <a:ext cx="792000" cy="81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сайт 2017\граматы казань_2017\грамата Казань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20947" y="1790218"/>
            <a:ext cx="792000" cy="8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сайт 2017\граматы казань_2017\грамата Казань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19" y="1097634"/>
            <a:ext cx="792000" cy="86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70573"/>
              </p:ext>
            </p:extLst>
          </p:nvPr>
        </p:nvGraphicFramePr>
        <p:xfrm>
          <a:off x="92320" y="2989804"/>
          <a:ext cx="8928993" cy="19256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5793">
                  <a:extLst>
                    <a:ext uri="{9D8B030D-6E8A-4147-A177-3AD203B41FA5}">
                      <a16:colId xmlns="" xmlns:a16="http://schemas.microsoft.com/office/drawing/2014/main" val="2893361661"/>
                    </a:ext>
                  </a:extLst>
                </a:gridCol>
                <a:gridCol w="4516317">
                  <a:extLst>
                    <a:ext uri="{9D8B030D-6E8A-4147-A177-3AD203B41FA5}">
                      <a16:colId xmlns="" xmlns:a16="http://schemas.microsoft.com/office/drawing/2014/main" val="382043057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3879379828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3738383872"/>
                    </a:ext>
                  </a:extLst>
                </a:gridCol>
                <a:gridCol w="1276603">
                  <a:extLst>
                    <a:ext uri="{9D8B030D-6E8A-4147-A177-3AD203B41FA5}">
                      <a16:colId xmlns="" xmlns:a16="http://schemas.microsoft.com/office/drawing/2014/main" val="2558228920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084" marR="67084" marT="0" marB="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олимпиады 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084" marR="67084" marT="0" marB="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 участника 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084" marR="67084" marT="0" marB="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084" marR="67084" marT="0" marB="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084" marR="67084" marT="0" marB="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1575817"/>
                  </a:ext>
                </a:extLst>
              </a:tr>
              <a:tr h="201873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</a:t>
                      </a:r>
                      <a:endParaRPr lang="ru-RU" sz="1000" b="1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-й (Региональный) этап Международной студенческой олимпиады по направлению подготовки 08.03.01 «Строительство», профиль «Проектирование зданий и сооружений», г. Воронеж, 27 апреля 2018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г.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  <a:latin typeface="Times New Roman"/>
                          <a:ea typeface="Times New Roman"/>
                        </a:rPr>
                        <a:t>Самофалова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 М.Ю.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Times New Roman"/>
                        </a:rPr>
                        <a:t>II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место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Черныш Н.Д.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97540489"/>
                  </a:ext>
                </a:extLst>
              </a:tr>
              <a:tr h="2293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  <a:latin typeface="Times New Roman"/>
                          <a:ea typeface="Times New Roman"/>
                        </a:rPr>
                        <a:t>Веретельникова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 Е.А.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Times New Roman"/>
                        </a:rPr>
                        <a:t>III </a:t>
                      </a: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место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  <a:latin typeface="Times New Roman"/>
                          <a:ea typeface="Times New Roman"/>
                        </a:rPr>
                        <a:t>Дегтев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 И.А.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n-lt"/>
                        </a:rPr>
                        <a:t>2</a:t>
                      </a:r>
                      <a:endParaRPr lang="ru-RU" sz="1000" b="1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Всероссийская студенческая олимпиада «Я - профессионал» в категории «Бакалавр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» по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направлению «Строительство» 2018/2019 уч. год. (25.12.2018 год заочный этап)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Кайдалова Д.С.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Выход в очный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этап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Аниканова Т.В.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5621">
                <a:tc row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n-lt"/>
                        </a:rPr>
                        <a:t>3</a:t>
                      </a:r>
                      <a:endParaRPr lang="ru-RU" sz="1000" b="1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Конкурс выпускных квалификационных работ АСВ по направлению подготовки 08.03.01 «Строительство», профиль «Проектирование зданий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», 2018 год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Орунова Г.Б.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1-е место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Черныш Н.Д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Кенина К.А.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диплом за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участие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Дегтев И.А.,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Солонина Н.А.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Крикунова Ю.А.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диплом за участие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Черныш Н.Д.,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  <a:latin typeface="Times New Roman"/>
                          <a:ea typeface="Times New Roman"/>
                        </a:rPr>
                        <a:t>Радоминова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Н.П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2327340" y="2640454"/>
            <a:ext cx="4573835" cy="267893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Участие студентов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в олимпиадах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20713" y="4890945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29</a:t>
            </a:fld>
            <a:endParaRPr lang="ru-RU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134290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3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44708" y="60236"/>
            <a:ext cx="8496000" cy="4821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Кадровое обеспечение кафедры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34074"/>
              </p:ext>
            </p:extLst>
          </p:nvPr>
        </p:nvGraphicFramePr>
        <p:xfrm>
          <a:off x="279971" y="545176"/>
          <a:ext cx="8625474" cy="3816540"/>
        </p:xfrm>
        <a:graphic>
          <a:graphicData uri="http://schemas.openxmlformats.org/drawingml/2006/table">
            <a:tbl>
              <a:tblPr/>
              <a:tblGrid>
                <a:gridCol w="453474"/>
                <a:gridCol w="1174259"/>
                <a:gridCol w="805741"/>
                <a:gridCol w="900000"/>
                <a:gridCol w="900000"/>
                <a:gridCol w="684000"/>
                <a:gridCol w="3708000"/>
              </a:tblGrid>
              <a:tr h="2700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ФИО</a:t>
                      </a:r>
                      <a:endParaRPr lang="ru-RU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Должность</a:t>
                      </a:r>
                      <a:endParaRPr lang="ru-RU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Ученая степень</a:t>
                      </a:r>
                      <a:endParaRPr lang="ru-RU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Ученое звание</a:t>
                      </a:r>
                      <a:endParaRPr lang="ru-RU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Нагрузка (ставка)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Примечание</a:t>
                      </a:r>
                      <a:endParaRPr lang="ru-RU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Дегтев</a:t>
                      </a:r>
                      <a:r>
                        <a:rPr lang="ru-RU" sz="9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И. А.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зав.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кафедрой</a:t>
                      </a: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Канд. </a:t>
                      </a:r>
                      <a:r>
                        <a:rPr lang="ru-RU" sz="9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</a:t>
                      </a: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наук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профессор</a:t>
                      </a: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Почетный </a:t>
                      </a:r>
                      <a:r>
                        <a:rPr lang="ru-RU" sz="9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работник высшего профессионального образования РФ, </a:t>
                      </a:r>
                      <a:r>
                        <a:rPr lang="ru-RU" sz="9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Заслуженный </a:t>
                      </a:r>
                      <a:r>
                        <a:rPr lang="ru-RU" sz="9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работник Высшей </a:t>
                      </a:r>
                      <a:r>
                        <a:rPr lang="ru-RU" sz="9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школы</a:t>
                      </a: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Черныш Н. Д.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1,5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spc="-3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Почетный работник высшего профессионального образования РФ</a:t>
                      </a: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spc="-3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Аниканова Т.  В.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Канд. </a:t>
                      </a:r>
                      <a:r>
                        <a:rPr lang="ru-RU" sz="9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</a:t>
                      </a: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наук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1,15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Денисова Ю.В.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Канд. </a:t>
                      </a:r>
                      <a:r>
                        <a:rPr lang="ru-RU" sz="9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</a:t>
                      </a: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наук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Митякина</a:t>
                      </a:r>
                      <a:r>
                        <a:rPr lang="ru-RU" sz="9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Н.А.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Канд. </a:t>
                      </a:r>
                      <a:r>
                        <a:rPr lang="ru-RU" sz="9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</a:t>
                      </a: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наук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spc="-3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Почетный работник высшего профессионального образования </a:t>
                      </a:r>
                      <a:r>
                        <a:rPr lang="ru-RU" sz="900" b="0" spc="-3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РФ</a:t>
                      </a: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Тарасенко</a:t>
                      </a:r>
                      <a:r>
                        <a:rPr lang="ru-RU" sz="9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В.Н.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Канд. </a:t>
                      </a:r>
                      <a:r>
                        <a:rPr lang="ru-RU" sz="9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</a:t>
                      </a: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наук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43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Коренькова</a:t>
                      </a:r>
                      <a:r>
                        <a:rPr lang="ru-RU" sz="9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Г.В.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spc="-3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Почетный работник высшего профессионального образования РФ</a:t>
                      </a: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810" marR="881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Василенко</a:t>
                      </a:r>
                      <a:r>
                        <a:rPr lang="ru-RU" sz="9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Н.А.</a:t>
                      </a:r>
                      <a:endParaRPr lang="ru-RU" sz="900" b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канд. архитектуры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доцент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0,75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Член Союза архитекторов</a:t>
                      </a: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810" marR="881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Пашкова</a:t>
                      </a:r>
                      <a:r>
                        <a:rPr lang="ru-RU" sz="9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Л.А.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ст. преп.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810" marR="881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Першина</a:t>
                      </a:r>
                      <a:r>
                        <a:rPr lang="ru-RU" sz="9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И.Л.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ст. преп.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0,25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Защита кандидатской диссертации планируется в 2020 году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810" marR="881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Хмара</a:t>
                      </a: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Н.О.</a:t>
                      </a: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ассистент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0,25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Защита кандидатской диссертации планируется в 2021 году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43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810" marR="881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Радоминова</a:t>
                      </a: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Н.П.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ст. преп.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Главный архитектор проекта ЗАО «</a:t>
                      </a:r>
                      <a:r>
                        <a:rPr lang="ru-RU" sz="900" b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Белгородгражданпроект</a:t>
                      </a:r>
                      <a:r>
                        <a:rPr lang="ru-RU" sz="9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-Плюс»</a:t>
                      </a: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810" marR="881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Лупандина</a:t>
                      </a: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А.А.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ассистент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0,25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Директор центра «Арт-дизайн»</a:t>
                      </a: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810" marR="881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Солонина Н.А.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ассистент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C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Член Союза архитекторов</a:t>
                      </a:r>
                      <a:endParaRPr lang="ru-RU" sz="9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05740">
                <a:tc gridSpan="5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ВСЕГО: 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810" marR="881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11,2</a:t>
                      </a:r>
                      <a:endParaRPr lang="ru-RU" sz="9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4708" y="4353948"/>
            <a:ext cx="862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профессоров –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ставок :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2017/2018 учебный год 10,15; на 2018/2019 учебный год – 1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доли штатных ставок ППС, имеющих ученую степень и/или звание  -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77,7 %.</a:t>
            </a:r>
          </a:p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возраст ППС - 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 лет.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323212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484888"/>
              </p:ext>
            </p:extLst>
          </p:nvPr>
        </p:nvGraphicFramePr>
        <p:xfrm>
          <a:off x="131451" y="519522"/>
          <a:ext cx="8961786" cy="41173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32437">
                  <a:extLst>
                    <a:ext uri="{9D8B030D-6E8A-4147-A177-3AD203B41FA5}">
                      <a16:colId xmlns="" xmlns:a16="http://schemas.microsoft.com/office/drawing/2014/main" val="126955762"/>
                    </a:ext>
                  </a:extLst>
                </a:gridCol>
                <a:gridCol w="1078880">
                  <a:extLst>
                    <a:ext uri="{9D8B030D-6E8A-4147-A177-3AD203B41FA5}">
                      <a16:colId xmlns="" xmlns:a16="http://schemas.microsoft.com/office/drawing/2014/main" val="3834260258"/>
                    </a:ext>
                  </a:extLst>
                </a:gridCol>
                <a:gridCol w="839504"/>
                <a:gridCol w="678129">
                  <a:extLst>
                    <a:ext uri="{9D8B030D-6E8A-4147-A177-3AD203B41FA5}">
                      <a16:colId xmlns="" xmlns:a16="http://schemas.microsoft.com/office/drawing/2014/main" val="288698138"/>
                    </a:ext>
                  </a:extLst>
                </a:gridCol>
                <a:gridCol w="678129">
                  <a:extLst>
                    <a:ext uri="{9D8B030D-6E8A-4147-A177-3AD203B41FA5}">
                      <a16:colId xmlns="" xmlns:a16="http://schemas.microsoft.com/office/drawing/2014/main" val="1594558362"/>
                    </a:ext>
                  </a:extLst>
                </a:gridCol>
                <a:gridCol w="678129">
                  <a:extLst>
                    <a:ext uri="{9D8B030D-6E8A-4147-A177-3AD203B41FA5}">
                      <a16:colId xmlns="" xmlns:a16="http://schemas.microsoft.com/office/drawing/2014/main" val="762822691"/>
                    </a:ext>
                  </a:extLst>
                </a:gridCol>
                <a:gridCol w="678129">
                  <a:extLst>
                    <a:ext uri="{9D8B030D-6E8A-4147-A177-3AD203B41FA5}">
                      <a16:colId xmlns="" xmlns:a16="http://schemas.microsoft.com/office/drawing/2014/main" val="1078523944"/>
                    </a:ext>
                  </a:extLst>
                </a:gridCol>
                <a:gridCol w="898449"/>
              </a:tblGrid>
              <a:tr h="27003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ПОКАЗАТЕЛЬ 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Величина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Значение по университету на 2018 год (факт)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Показатели кафедры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Значение по университету на 2021 год (план)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51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2018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2019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2020 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2021 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86972507"/>
                  </a:ext>
                </a:extLst>
              </a:tr>
              <a:tr h="45900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Средний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балл студентов, принятых по результатам единого государственного экзамена на первый курс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по программе </a:t>
                      </a:r>
                      <a:r>
                        <a:rPr lang="ru-RU" sz="900" dirty="0" err="1" smtClean="0">
                          <a:effectLst/>
                          <a:latin typeface="+mn-lt"/>
                        </a:rPr>
                        <a:t>бакалавриата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effectLst/>
                          <a:latin typeface="+mn-lt"/>
                        </a:rPr>
                        <a:t>65 баллов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показатель опорного университета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65,05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65,5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674282503"/>
                  </a:ext>
                </a:extLst>
              </a:tr>
              <a:tr h="297084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Контингент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студентов по образовательной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программе 08.03.01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на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выпуске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effectLst/>
                          <a:latin typeface="+mn-lt"/>
                        </a:rPr>
                        <a:t>не менее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effectLst/>
                          <a:latin typeface="+mn-lt"/>
                        </a:rPr>
                        <a:t> 90 % от КЦП</a:t>
                      </a:r>
                      <a:endParaRPr lang="ru-RU" sz="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90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90,6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58962026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11239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Контингент студентов по образовательной программе 08.04.01 на выпуске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100</a:t>
                      </a:r>
                      <a:endParaRPr lang="ru-RU" sz="9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97</a:t>
                      </a:r>
                      <a:endParaRPr lang="ru-RU" sz="9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97</a:t>
                      </a:r>
                      <a:endParaRPr lang="ru-RU" sz="9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97</a:t>
                      </a:r>
                      <a:endParaRPr lang="ru-RU" sz="900" dirty="0"/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/>
                </a:tc>
              </a:tr>
              <a:tr h="54864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Доля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обучающихся по программам магистратуры и аспирантуры в общей численности, обучающихся по основным образовательным программам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700" kern="1200" dirty="0" smtClean="0">
                          <a:effectLst/>
                          <a:latin typeface="+mn-lt"/>
                        </a:rPr>
                        <a:t>%</a:t>
                      </a:r>
                      <a:endParaRPr lang="ru-RU" sz="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13,34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20,4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133504660"/>
                  </a:ext>
                </a:extLst>
              </a:tr>
              <a:tr h="823782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Доля студентов, поступивших на обучение по соглашениям о целевой подготовке с предприятиями и учреждениями (</a:t>
                      </a:r>
                      <a:r>
                        <a:rPr lang="ru-RU" sz="900" dirty="0" err="1" smtClean="0">
                          <a:effectLst/>
                          <a:latin typeface="+mn-lt"/>
                        </a:rPr>
                        <a:t>бакалавриат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)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(поступивших на целевую подготовку от общего числа поступивших на бюджетной основе на обучение по очной форме)</a:t>
                      </a:r>
                      <a:endParaRPr lang="ru-RU" sz="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3,5</a:t>
                      </a:r>
                      <a:endParaRPr lang="ru-RU" sz="900" b="1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-</a:t>
                      </a:r>
                      <a:endParaRPr lang="ru-RU" sz="900" b="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1</a:t>
                      </a:r>
                      <a:endParaRPr lang="ru-RU" sz="900" b="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2</a:t>
                      </a:r>
                      <a:endParaRPr lang="ru-RU" sz="900" b="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5</a:t>
                      </a:r>
                      <a:endParaRPr lang="ru-RU" sz="900" b="0" dirty="0"/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5234892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Доля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студентов, успевающих по дисциплинам, преподаваемым работниками из числа ППС кафедры 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+mn-lt"/>
                        </a:rPr>
                        <a:t>не менее</a:t>
                      </a:r>
                      <a:endParaRPr lang="ru-RU" sz="6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+mn-lt"/>
                        </a:rPr>
                        <a:t>55 % </a:t>
                      </a:r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(требование эффективного контракта)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57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247200819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Удельный вес молодых преподавателей до 39 лет в общей численности преподавателей кафедры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%</a:t>
                      </a:r>
                      <a:endParaRPr lang="ru-RU" sz="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37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34875684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18296" y="107139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Образовательная деятельность по профилю Проектирование зданий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Номер слайда 6"/>
          <p:cNvSpPr txBox="1">
            <a:spLocks/>
          </p:cNvSpPr>
          <p:nvPr/>
        </p:nvSpPr>
        <p:spPr>
          <a:xfrm>
            <a:off x="547562" y="4884304"/>
            <a:ext cx="8523287" cy="1833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268EA8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30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169200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453851"/>
              </p:ext>
            </p:extLst>
          </p:nvPr>
        </p:nvGraphicFramePr>
        <p:xfrm>
          <a:off x="131451" y="519522"/>
          <a:ext cx="8874194" cy="17145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56280">
                  <a:extLst>
                    <a:ext uri="{9D8B030D-6E8A-4147-A177-3AD203B41FA5}">
                      <a16:colId xmlns="" xmlns:a16="http://schemas.microsoft.com/office/drawing/2014/main" val="126955762"/>
                    </a:ext>
                  </a:extLst>
                </a:gridCol>
                <a:gridCol w="1210943">
                  <a:extLst>
                    <a:ext uri="{9D8B030D-6E8A-4147-A177-3AD203B41FA5}">
                      <a16:colId xmlns="" xmlns:a16="http://schemas.microsoft.com/office/drawing/2014/main" val="3834260258"/>
                    </a:ext>
                  </a:extLst>
                </a:gridCol>
                <a:gridCol w="831299"/>
                <a:gridCol w="671501">
                  <a:extLst>
                    <a:ext uri="{9D8B030D-6E8A-4147-A177-3AD203B41FA5}">
                      <a16:colId xmlns="" xmlns:a16="http://schemas.microsoft.com/office/drawing/2014/main" val="288698138"/>
                    </a:ext>
                  </a:extLst>
                </a:gridCol>
                <a:gridCol w="671501">
                  <a:extLst>
                    <a:ext uri="{9D8B030D-6E8A-4147-A177-3AD203B41FA5}">
                      <a16:colId xmlns="" xmlns:a16="http://schemas.microsoft.com/office/drawing/2014/main" val="1594558362"/>
                    </a:ext>
                  </a:extLst>
                </a:gridCol>
                <a:gridCol w="671501">
                  <a:extLst>
                    <a:ext uri="{9D8B030D-6E8A-4147-A177-3AD203B41FA5}">
                      <a16:colId xmlns="" xmlns:a16="http://schemas.microsoft.com/office/drawing/2014/main" val="762822691"/>
                    </a:ext>
                  </a:extLst>
                </a:gridCol>
                <a:gridCol w="671501">
                  <a:extLst>
                    <a:ext uri="{9D8B030D-6E8A-4147-A177-3AD203B41FA5}">
                      <a16:colId xmlns="" xmlns:a16="http://schemas.microsoft.com/office/drawing/2014/main" val="1078523944"/>
                    </a:ext>
                  </a:extLst>
                </a:gridCol>
                <a:gridCol w="889668"/>
              </a:tblGrid>
              <a:tr h="27003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ПОКАЗАТЕЛЬ 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Величина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Значение по университету на 2018 год (факт)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Показатели кафедры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Значение по университету на 2021 год (план)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51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2018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2019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2020 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2021 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869725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созданных корпоративных и базовых кафедр (нарастающим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итогом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)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effectLst/>
                          <a:latin typeface="+mn-lt"/>
                        </a:rPr>
                        <a:t>Ед. </a:t>
                      </a:r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(отношение количества корпоративных и базовых кафедр</a:t>
                      </a:r>
                    </a:p>
                    <a:p>
                      <a:pPr algn="ctr"/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 количеству выпускающих кафедр)</a:t>
                      </a:r>
                      <a:endParaRPr lang="ru-RU" sz="600" kern="1200" noProof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0,88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710071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разработанных он-</a:t>
                      </a:r>
                      <a:r>
                        <a:rPr lang="ru-RU" sz="900" dirty="0" err="1" smtClean="0">
                          <a:effectLst/>
                          <a:latin typeface="+mn-lt"/>
                        </a:rPr>
                        <a:t>лайн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 курсов, организованных кафедрой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effectLst/>
                          <a:latin typeface="+mn-lt"/>
                        </a:rPr>
                        <a:t>Ед. </a:t>
                      </a:r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(отношение количества курсов к количеству кафедр)</a:t>
                      </a:r>
                      <a:endParaRPr lang="ru-RU" sz="600" kern="1200" noProof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0,1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-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1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2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2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2-3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7242238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18296" y="107139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Образовательная деятельность по профилю Проектирование зданий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Номер слайда 6"/>
          <p:cNvSpPr txBox="1">
            <a:spLocks/>
          </p:cNvSpPr>
          <p:nvPr/>
        </p:nvSpPr>
        <p:spPr>
          <a:xfrm>
            <a:off x="547562" y="4884304"/>
            <a:ext cx="8523287" cy="1833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268EA8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31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532002"/>
              </p:ext>
            </p:extLst>
          </p:nvPr>
        </p:nvGraphicFramePr>
        <p:xfrm>
          <a:off x="131452" y="3057804"/>
          <a:ext cx="8874193" cy="1362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2014">
                  <a:extLst>
                    <a:ext uri="{9D8B030D-6E8A-4147-A177-3AD203B41FA5}">
                      <a16:colId xmlns="" xmlns:a16="http://schemas.microsoft.com/office/drawing/2014/main" val="2893361661"/>
                    </a:ext>
                  </a:extLst>
                </a:gridCol>
                <a:gridCol w="1678100">
                  <a:extLst>
                    <a:ext uri="{9D8B030D-6E8A-4147-A177-3AD203B41FA5}">
                      <a16:colId xmlns="" xmlns:a16="http://schemas.microsoft.com/office/drawing/2014/main" val="3820430571"/>
                    </a:ext>
                  </a:extLst>
                </a:gridCol>
                <a:gridCol w="2218548">
                  <a:extLst>
                    <a:ext uri="{9D8B030D-6E8A-4147-A177-3AD203B41FA5}">
                      <a16:colId xmlns="" xmlns:a16="http://schemas.microsoft.com/office/drawing/2014/main" val="3879379828"/>
                    </a:ext>
                  </a:extLst>
                </a:gridCol>
                <a:gridCol w="2299986">
                  <a:extLst>
                    <a:ext uri="{9D8B030D-6E8A-4147-A177-3AD203B41FA5}">
                      <a16:colId xmlns="" xmlns:a16="http://schemas.microsoft.com/office/drawing/2014/main" val="3738383872"/>
                    </a:ext>
                  </a:extLst>
                </a:gridCol>
                <a:gridCol w="2065545">
                  <a:extLst>
                    <a:ext uri="{9D8B030D-6E8A-4147-A177-3AD203B41FA5}">
                      <a16:colId xmlns="" xmlns:a16="http://schemas.microsoft.com/office/drawing/2014/main" val="2558228920"/>
                    </a:ext>
                  </a:extLst>
                </a:gridCol>
              </a:tblGrid>
              <a:tr h="540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№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Риск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Ожидаемые последствия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Мероприятия по предупреждению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Действия в случае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157581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1.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/>
                        <a:t>Изменение контингента студентов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Изменение учебной нагрузки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Совершенствование методов работы со школьниками</a:t>
                      </a:r>
                      <a:r>
                        <a:rPr lang="ru-RU" sz="900" baseline="0" dirty="0" smtClean="0"/>
                        <a:t> и студентами СПО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Поиски способов привлечения абитуриентов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9754048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/>
                        <a:t>Снижение</a:t>
                      </a:r>
                      <a:r>
                        <a:rPr lang="ru-RU" sz="900" baseline="0" dirty="0" smtClean="0"/>
                        <a:t> числа платных студентов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Малая доля платного контингента студентов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+mn-lt"/>
                        </a:rPr>
                        <a:t>Совершенствование методов работы со школьниками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+mn-lt"/>
                        </a:rPr>
                        <a:t>Поиски способов привлечения абитуриентов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87962" y="2709140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Образовательная деятельность (возможные риски)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758239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0876" y="465516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Научно-исследовательская деятельность кафедры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32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479650"/>
              </p:ext>
            </p:extLst>
          </p:nvPr>
        </p:nvGraphicFramePr>
        <p:xfrm>
          <a:off x="100876" y="859590"/>
          <a:ext cx="8961786" cy="3998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2000"/>
                <a:gridCol w="839317"/>
                <a:gridCol w="839504"/>
                <a:gridCol w="678129"/>
                <a:gridCol w="678129"/>
                <a:gridCol w="678129"/>
                <a:gridCol w="678129"/>
                <a:gridCol w="898449"/>
              </a:tblGrid>
              <a:tr h="27003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ПОКАЗАТЕЛЬ 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Величина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Значение по университету на 2018 год (факт)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Показатели кафедры</a:t>
                      </a:r>
                      <a:endParaRPr lang="ru-RU" sz="14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Значение по университету на 2021 год (план)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51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2018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2019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2020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2021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</a:tr>
              <a:tr h="205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Публикационная активность: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публикаций в изданиях, входящих в базы </a:t>
                      </a:r>
                      <a:r>
                        <a:rPr lang="ru-RU" sz="900" dirty="0" err="1">
                          <a:effectLst/>
                          <a:latin typeface="+mn-lt"/>
                        </a:rPr>
                        <a:t>Web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+mn-lt"/>
                        </a:rPr>
                        <a:t>Science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  <a:latin typeface="+mn-lt"/>
                        </a:rPr>
                        <a:t>ед. на одну штатную ставку ППС к ∑ кафедр</a:t>
                      </a:r>
                      <a:endParaRPr lang="ru-RU" sz="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0,32</a:t>
                      </a:r>
                      <a:endParaRPr lang="ru-RU" sz="900" b="1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0,35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0,4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публикаций в изданиях, входящих в базы </a:t>
                      </a:r>
                      <a:r>
                        <a:rPr lang="ru-RU" sz="900" dirty="0" err="1">
                          <a:effectLst/>
                          <a:latin typeface="+mn-lt"/>
                        </a:rPr>
                        <a:t>Scopus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0,47</a:t>
                      </a:r>
                      <a:endParaRPr lang="ru-RU" sz="900" b="1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0,6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публикаций в изданиях, рекомендованных ВАК для публикации результатов научных исследований 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0,55</a:t>
                      </a:r>
                      <a:endParaRPr lang="ru-RU" sz="900" b="1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1,1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1,1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0,75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цитирований публикаций, изданных за последние 5 лет, индексируемых в информационно-аналитической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системе научного цитирования </a:t>
                      </a:r>
                      <a:r>
                        <a:rPr lang="ru-RU" sz="900" dirty="0" err="1" smtClean="0">
                          <a:effectLst/>
                          <a:latin typeface="+mn-lt"/>
                        </a:rPr>
                        <a:t>Web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+mn-lt"/>
                        </a:rPr>
                        <a:t>Science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7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 rtl="0" eaLnBrk="1" latinLnBrk="0" hangingPunct="1"/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700" dirty="0" smtClean="0">
                          <a:effectLst/>
                          <a:latin typeface="+mn-lt"/>
                        </a:rPr>
                        <a:t>∑ кафедр</a:t>
                      </a:r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algn="ctr" rtl="0" eaLnBrk="1" latinLnBrk="0" hangingPunct="1"/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цитирований на </a:t>
                      </a:r>
                    </a:p>
                    <a:p>
                      <a:pPr algn="ctr" rtl="0" eaLnBrk="1" latinLnBrk="0" hangingPunct="1"/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штатную ставку ППС</a:t>
                      </a:r>
                      <a:endParaRPr lang="ru-RU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0,29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0,29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0,35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0,47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0,47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цитирований публикаций, изданных за последние 5 лет, индексируемых в информационно-аналитической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системе научного цитирования </a:t>
                      </a:r>
                      <a:r>
                        <a:rPr lang="ru-RU" sz="900" dirty="0" err="1" smtClean="0">
                          <a:effectLst/>
                          <a:latin typeface="+mn-lt"/>
                        </a:rPr>
                        <a:t>Scopus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1,52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0,29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2,3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2,3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indent="11239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цитирований публикаций, изданных за последние 5 лет, индексируемых в информационно-аналитической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системе научного цитирования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РИНЦ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10,25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21,3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21,6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21,7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21,8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13,50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indent="11239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Количество полученных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охраноспособных документов на объекты интеллектуальной собственности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0,5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0,3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7303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971587"/>
              </p:ext>
            </p:extLst>
          </p:nvPr>
        </p:nvGraphicFramePr>
        <p:xfrm>
          <a:off x="77735" y="3311933"/>
          <a:ext cx="8903842" cy="1637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4058">
                  <a:extLst>
                    <a:ext uri="{9D8B030D-6E8A-4147-A177-3AD203B41FA5}">
                      <a16:colId xmlns="" xmlns:a16="http://schemas.microsoft.com/office/drawing/2014/main" val="2893361661"/>
                    </a:ext>
                  </a:extLst>
                </a:gridCol>
                <a:gridCol w="1996009">
                  <a:extLst>
                    <a:ext uri="{9D8B030D-6E8A-4147-A177-3AD203B41FA5}">
                      <a16:colId xmlns="" xmlns:a16="http://schemas.microsoft.com/office/drawing/2014/main" val="3820430571"/>
                    </a:ext>
                  </a:extLst>
                </a:gridCol>
                <a:gridCol w="2070453">
                  <a:extLst>
                    <a:ext uri="{9D8B030D-6E8A-4147-A177-3AD203B41FA5}">
                      <a16:colId xmlns="" xmlns:a16="http://schemas.microsoft.com/office/drawing/2014/main" val="3879379828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3738383872"/>
                    </a:ext>
                  </a:extLst>
                </a:gridCol>
                <a:gridCol w="2135090">
                  <a:extLst>
                    <a:ext uri="{9D8B030D-6E8A-4147-A177-3AD203B41FA5}">
                      <a16:colId xmlns="" xmlns:a16="http://schemas.microsoft.com/office/drawing/2014/main" val="2558228920"/>
                    </a:ext>
                  </a:extLst>
                </a:gridCol>
              </a:tblGrid>
              <a:tr h="540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№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Риск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Ожидаемые последствия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Мероприятия по предупреждению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Действия в случае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157581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1.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/>
                        <a:t>Снижение объемов заказов на проектирование объектов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Снижение поступлений</a:t>
                      </a:r>
                      <a:r>
                        <a:rPr lang="ru-RU" sz="900" baseline="0" dirty="0" smtClean="0"/>
                        <a:t> в доходную часть университета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Поиск и заключение договоров, участие в торгах по проектированию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зданий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Расширение профиля деятельности кафедры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9754048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/>
                        <a:t>Появление новых современных программ проектирования и визуализации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Переподготовка и повышение квалификации в использовании информационных ресурсов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Совершенствование навыков в области программного проектирования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Обеспечение лицензионными продуктами и современной оргтехникой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82352" y="116738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Научно-исследовательская деятельность кафедры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68314" y="4922524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33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847840"/>
              </p:ext>
            </p:extLst>
          </p:nvPr>
        </p:nvGraphicFramePr>
        <p:xfrm>
          <a:off x="105909" y="405389"/>
          <a:ext cx="8875664" cy="2606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23968"/>
                <a:gridCol w="943996"/>
                <a:gridCol w="831437"/>
                <a:gridCol w="671612"/>
                <a:gridCol w="671612"/>
                <a:gridCol w="671612"/>
                <a:gridCol w="671612"/>
                <a:gridCol w="889815"/>
              </a:tblGrid>
              <a:tr h="27003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ПОКАЗАТЕЛЬ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Величина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Значение по университету на 2018 год (факт)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Показатели кафедры</a:t>
                      </a:r>
                      <a:endParaRPr lang="ru-RU" sz="14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Значение по университету на 2021 год (план)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51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2018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2019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2020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2021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</a:tr>
              <a:tr h="205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Результативность научно-исследовательских работ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Поступления в доходную часть университета от деятельности кафедры в сфере выполнения НИОКР, оказания услуг исследовательского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характера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тыс. руб.</a:t>
                      </a:r>
                    </a:p>
                    <a:p>
                      <a:pPr algn="ctr"/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(объем НИОКР на 1 штатную ставку ППС - требование эффективного контракта)</a:t>
                      </a:r>
                      <a:endParaRPr lang="ru-RU" sz="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171450" indent="-171450" algn="r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Без учета ПСР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351,7</a:t>
                      </a:r>
                      <a:endParaRPr lang="ru-RU" sz="900" b="1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600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171450" indent="-171450" algn="r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С учетом ПСР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504,4</a:t>
                      </a:r>
                      <a:endParaRPr lang="ru-RU" sz="900" b="1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850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indent="11239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Поступления в доходную часть университета от деятельности кафедры в сфере дополнительного образования и др. источников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тыс. руб.</a:t>
                      </a:r>
                    </a:p>
                    <a:p>
                      <a:pPr algn="ctr"/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(объем НИОКР на 1 штатную ставку ППС - требование эффективного контракта)</a:t>
                      </a:r>
                      <a:endParaRPr lang="ru-RU" sz="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52,6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20,0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25,0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30,0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70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05910" y="3025784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Научно-исследовательская деятельность (возможные риски)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090451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4244" y="465516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Инновационная деятельность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68314" y="4857751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34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024360"/>
              </p:ext>
            </p:extLst>
          </p:nvPr>
        </p:nvGraphicFramePr>
        <p:xfrm>
          <a:off x="94244" y="897564"/>
          <a:ext cx="8961786" cy="20676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2000"/>
                <a:gridCol w="839317"/>
                <a:gridCol w="839504"/>
                <a:gridCol w="678129"/>
                <a:gridCol w="678129"/>
                <a:gridCol w="678129"/>
                <a:gridCol w="678129"/>
                <a:gridCol w="898449"/>
              </a:tblGrid>
              <a:tr h="27003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ПОКАЗАТЕЛЬ 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Величина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Значение по университету на 2018 год (факт)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Показатели кафедры</a:t>
                      </a:r>
                      <a:endParaRPr lang="ru-RU" sz="14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Значение по университету на 2021 год (план)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51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2018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2019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2020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2021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Количество МИП, созданных кафедрой (для выпускающих кафедр)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Ед.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∑ кафедр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3</a:t>
                      </a:r>
                      <a:endParaRPr lang="ru-RU" sz="900" b="1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3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indent="11239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Объем выручки МИП (для выпускающих кафедр)</a:t>
                      </a:r>
                      <a:endParaRPr lang="ru-RU" sz="9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млн. руб.</a:t>
                      </a:r>
                      <a:endParaRPr lang="ru-RU" sz="8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1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35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indent="11239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Количество инновационных проектов, представленных на федеральные, региональные, </a:t>
                      </a:r>
                      <a:r>
                        <a:rPr lang="ru-RU" sz="900" dirty="0" err="1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внутривузовские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конкурсы (по кафедре)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Ед.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∑ кафедр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12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8-10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1239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err="1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стартапов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принятых в качестве квалификационных работ (по кафедре)</a:t>
                      </a: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Ед.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∑ кафедр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1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5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 descr="эмблема кафедр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96"/>
            <a:ext cx="1728192" cy="1110195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74796"/>
              </p:ext>
            </p:extLst>
          </p:nvPr>
        </p:nvGraphicFramePr>
        <p:xfrm>
          <a:off x="142954" y="3529020"/>
          <a:ext cx="8903842" cy="11572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4058">
                  <a:extLst>
                    <a:ext uri="{9D8B030D-6E8A-4147-A177-3AD203B41FA5}">
                      <a16:colId xmlns="" xmlns:a16="http://schemas.microsoft.com/office/drawing/2014/main" val="2893361661"/>
                    </a:ext>
                  </a:extLst>
                </a:gridCol>
                <a:gridCol w="1996009">
                  <a:extLst>
                    <a:ext uri="{9D8B030D-6E8A-4147-A177-3AD203B41FA5}">
                      <a16:colId xmlns="" xmlns:a16="http://schemas.microsoft.com/office/drawing/2014/main" val="3820430571"/>
                    </a:ext>
                  </a:extLst>
                </a:gridCol>
                <a:gridCol w="2070453">
                  <a:extLst>
                    <a:ext uri="{9D8B030D-6E8A-4147-A177-3AD203B41FA5}">
                      <a16:colId xmlns="" xmlns:a16="http://schemas.microsoft.com/office/drawing/2014/main" val="3879379828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3738383872"/>
                    </a:ext>
                  </a:extLst>
                </a:gridCol>
                <a:gridCol w="2135090">
                  <a:extLst>
                    <a:ext uri="{9D8B030D-6E8A-4147-A177-3AD203B41FA5}">
                      <a16:colId xmlns="" xmlns:a16="http://schemas.microsoft.com/office/drawing/2014/main" val="2558228920"/>
                    </a:ext>
                  </a:extLst>
                </a:gridCol>
              </a:tblGrid>
              <a:tr h="540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№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Риск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Ожидаемые последствия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Мероприятия по предупреждению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Действия в случае наступления риска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4" marR="68594" marT="34307" marB="34307" horzOverflow="overflow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15758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1.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/>
                        <a:t>Отсутствие востребованности  деятельности МИП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Отсутствие финансовой деятельности МИП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Привлечение для выполнения субподрядных работ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Выполнение работ, не обремененных разрешительными документами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T="34290" marB="34290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540489"/>
                  </a:ext>
                </a:extLst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117802" y="3150978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Инновационная деятельность (возможные риски)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38347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35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6253" y="1275606"/>
            <a:ext cx="8695348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Международная деятельность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46191"/>
              </p:ext>
            </p:extLst>
          </p:nvPr>
        </p:nvGraphicFramePr>
        <p:xfrm>
          <a:off x="97863" y="1851670"/>
          <a:ext cx="8961786" cy="17145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2000"/>
                <a:gridCol w="839317"/>
                <a:gridCol w="839504"/>
                <a:gridCol w="678129"/>
                <a:gridCol w="678129"/>
                <a:gridCol w="678129"/>
                <a:gridCol w="678129"/>
                <a:gridCol w="898449"/>
              </a:tblGrid>
              <a:tr h="27003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ПОКАЗАТЕЛЬ 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Величина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Значение по университету на 2018 год (факт)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Показатели кафедры</a:t>
                      </a:r>
                      <a:endParaRPr lang="ru-RU" sz="9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Значение по университету на 2021 год (план)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51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2018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2019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2020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2021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Доля иностранных граждан в контингенте обучающихся по образовательным</a:t>
                      </a:r>
                      <a:r>
                        <a:rPr lang="ru-RU" sz="900" baseline="0" dirty="0" smtClean="0">
                          <a:effectLst/>
                        </a:rPr>
                        <a:t> программам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%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10,27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9,0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10,5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13,0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15,0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15,0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Число образовательных программ на иностранном</a:t>
                      </a:r>
                      <a:r>
                        <a:rPr lang="ru-RU" sz="900" baseline="0" dirty="0" smtClean="0">
                          <a:effectLst/>
                        </a:rPr>
                        <a:t> языке (по кафедре)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</a:rPr>
                        <a:t>ед</a:t>
                      </a:r>
                      <a:r>
                        <a:rPr lang="ru-RU" sz="900" dirty="0" smtClean="0">
                          <a:effectLst/>
                        </a:rPr>
                        <a:t>. 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∑ кафедр</a:t>
                      </a:r>
                      <a:endParaRPr lang="ru-RU" sz="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0,09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-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0,2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Доля иностранных преподавателей в общей численности преподавателей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ед. 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∑ кафедр</a:t>
                      </a:r>
                      <a:endParaRPr lang="ru-RU" sz="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0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5,0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эмблема кафедр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96"/>
            <a:ext cx="1728192" cy="11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9106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68314" y="4857751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36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036392"/>
              </p:ext>
            </p:extLst>
          </p:nvPr>
        </p:nvGraphicFramePr>
        <p:xfrm>
          <a:off x="91107" y="1383618"/>
          <a:ext cx="8961786" cy="3260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44789"/>
                <a:gridCol w="966528"/>
                <a:gridCol w="839504"/>
                <a:gridCol w="678129"/>
                <a:gridCol w="678129"/>
                <a:gridCol w="678129"/>
                <a:gridCol w="678129"/>
                <a:gridCol w="898449"/>
              </a:tblGrid>
              <a:tr h="27003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ПОКАЗАТЕЛЬ 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Величина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Значение по университету на 2018 год (факт)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Показатели кафедры</a:t>
                      </a:r>
                      <a:endParaRPr lang="ru-RU" sz="9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Значение по университету на 2021 год (план)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51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2018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2019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2020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2021 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</a:tr>
              <a:tr h="27003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Количество </a:t>
                      </a:r>
                      <a:r>
                        <a:rPr lang="ru-RU" sz="900" dirty="0">
                          <a:effectLst/>
                        </a:rPr>
                        <a:t>волонтеров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чел</a:t>
                      </a:r>
                      <a:r>
                        <a:rPr lang="ru-RU" sz="600" dirty="0" smtClean="0">
                          <a:effectLst/>
                        </a:rPr>
                        <a:t>. (по кафедре)</a:t>
                      </a:r>
                      <a:endParaRPr lang="ru-RU" sz="6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47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35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40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45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50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70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Количество </a:t>
                      </a:r>
                      <a:r>
                        <a:rPr lang="ru-RU" sz="900" dirty="0">
                          <a:effectLst/>
                        </a:rPr>
                        <a:t>студентов, зарегистрированных в базе АИС «Молодежь России» и АИС «Добровольцы России»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47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62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</a:t>
                      </a:r>
                      <a:endParaRPr kumimoji="0" lang="ru-RU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70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70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Количество </a:t>
                      </a:r>
                      <a:r>
                        <a:rPr lang="ru-RU" sz="900" dirty="0">
                          <a:effectLst/>
                        </a:rPr>
                        <a:t>победителей университетских и внешних соревнований и конкурсов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ru-RU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8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3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Количество публикаций</a:t>
                      </a:r>
                      <a:r>
                        <a:rPr lang="ru-RU" sz="900" baseline="0" dirty="0" smtClean="0">
                          <a:effectLst/>
                        </a:rPr>
                        <a:t> в СМИ и социальных сетях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</a:rPr>
                        <a:t>Ед. (отношение количества публикаций кафедры к общему количеству публикаций всех кафедр)</a:t>
                      </a:r>
                      <a:endParaRPr lang="ru-RU" sz="600" b="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19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32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34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kumimoji="0" lang="ru-RU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42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24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30">
                <a:tc gridSpan="8">
                  <a:txBody>
                    <a:bodyPr/>
                    <a:lstStyle/>
                    <a:p>
                      <a:pPr marL="0" marR="0" lvl="0" indent="11239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Трудоустройство выпускников</a:t>
                      </a:r>
                      <a:endParaRPr lang="ru-RU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latin typeface="+mn-lt"/>
                      </a:endParaRPr>
                    </a:p>
                  </a:txBody>
                  <a:tcPr anchor="ctr"/>
                </a:tc>
              </a:tr>
              <a:tr h="411480">
                <a:tc>
                  <a:txBody>
                    <a:bodyPr/>
                    <a:lstStyle/>
                    <a:p>
                      <a:pPr indent="112395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</a:rPr>
                        <a:t>Обеспечение доли выпускников кафедры, трудоустроившихся в течение трех лет по окончании обучения</a:t>
                      </a:r>
                      <a:endParaRPr lang="ru-RU" sz="9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</a:rPr>
                        <a:t>по требованиям мониторинга, %, не менее 70 %</a:t>
                      </a:r>
                      <a:endParaRPr lang="ru-RU" sz="600" b="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75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85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90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kumimoji="0" lang="ru-RU" sz="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94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+mn-lt"/>
                        </a:rPr>
                        <a:t>80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24726" y="1022217"/>
            <a:ext cx="8952552" cy="2678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Культурно-воспитательная и социальная деятельность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эмблема кафедр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96"/>
            <a:ext cx="1728192" cy="11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391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051720" y="555693"/>
            <a:ext cx="6939880" cy="85725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Стратегический  план (дорожная карта) развития кафедры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«Архитектурные конструкции» на 2019-2021 годы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205633"/>
              </p:ext>
            </p:extLst>
          </p:nvPr>
        </p:nvGraphicFramePr>
        <p:xfrm>
          <a:off x="571472" y="1293912"/>
          <a:ext cx="8286808" cy="306467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29168"/>
                <a:gridCol w="6553235"/>
                <a:gridCol w="1304405"/>
              </a:tblGrid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</a:t>
                      </a:r>
                      <a:r>
                        <a:rPr lang="ru-RU" sz="9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r>
                        <a:rPr lang="ru-RU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r>
                        <a:rPr lang="ru-RU" sz="9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мероприятия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Сроки исполнения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6907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Учебная и учебно-методическая работа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Внедрение в учебный процесс Государственных образовательных стандартов </a:t>
                      </a:r>
                      <a:r>
                        <a:rPr lang="ru-RU" sz="900" dirty="0" smtClean="0">
                          <a:effectLst/>
                        </a:rPr>
                        <a:t>последнего поколения 3++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течение </a:t>
                      </a:r>
                      <a:r>
                        <a:rPr lang="ru-RU" sz="900" dirty="0" smtClean="0">
                          <a:effectLst/>
                        </a:rPr>
                        <a:t>2019 </a:t>
                      </a:r>
                      <a:r>
                        <a:rPr lang="ru-RU" sz="900" dirty="0">
                          <a:effectLst/>
                        </a:rPr>
                        <a:t>года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Привлекать к </a:t>
                      </a:r>
                      <a:r>
                        <a:rPr lang="ru-RU" sz="900" dirty="0" smtClean="0">
                          <a:effectLst/>
                        </a:rPr>
                        <a:t>проведению занятий и руководству </a:t>
                      </a:r>
                      <a:r>
                        <a:rPr lang="ru-RU" sz="900" dirty="0">
                          <a:effectLst/>
                        </a:rPr>
                        <a:t>дипломным проектированием высококвалифицированных специалистов с проектных организаций и творческих мастерских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ежегодно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Издание учебных пособий под грифом федерального государственного учреждения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пособие в год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Внедрение защит выпускных квалификационных работ в проектных организациях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ежегодно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Участие во Всероссийских и международных конкурсах дипломных работ, проектов и олимпиадах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ежегодно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Выполнение </a:t>
                      </a:r>
                      <a:r>
                        <a:rPr lang="ru-RU" sz="900" dirty="0" err="1">
                          <a:effectLst/>
                        </a:rPr>
                        <a:t>межкафедральных</a:t>
                      </a:r>
                      <a:r>
                        <a:rPr lang="ru-RU" sz="900" dirty="0">
                          <a:effectLst/>
                        </a:rPr>
                        <a:t> и межинститутских комплексных дипломных работ и проектов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ежегодно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716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Научно-исследовательская работа</a:t>
                      </a:r>
                      <a:endParaRPr lang="ru-RU" sz="9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400" marR="25400" marT="0" marB="0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effectLst/>
                          <a:latin typeface="+mj-lt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900" b="0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Привлечение студентов к изучению материалов разработанных авторских курсов (в том числе он-</a:t>
                      </a:r>
                      <a:r>
                        <a:rPr lang="ru-RU" sz="900" b="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лайн</a:t>
                      </a:r>
                      <a:r>
                        <a:rPr lang="ru-RU" sz="9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программ)</a:t>
                      </a:r>
                      <a:endParaRPr lang="ru-RU" sz="9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ежегодно</a:t>
                      </a:r>
                      <a:endParaRPr lang="ru-RU" sz="9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Организация и проведение специализированной научной конференции по проектированию, строительству и архитектуре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2020 г.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Публикация не менее 10 </a:t>
                      </a:r>
                      <a:r>
                        <a:rPr lang="ru-RU" sz="900" dirty="0" smtClean="0">
                          <a:effectLst/>
                        </a:rPr>
                        <a:t>статей, в т. ч. индексируемых базах данных</a:t>
                      </a:r>
                      <a:r>
                        <a:rPr lang="ru-RU" sz="900" baseline="0" dirty="0" smtClean="0">
                          <a:effectLst/>
                        </a:rPr>
                        <a:t> РИНЦ и </a:t>
                      </a:r>
                      <a:r>
                        <a:rPr lang="en-US" sz="900" baseline="0" dirty="0" smtClean="0">
                          <a:effectLst/>
                        </a:rPr>
                        <a:t>Scopus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ежегодно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Проведение студенческой конференции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ежегодно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Защита кандидатской диссертации или получение доцента ВАК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2020 </a:t>
                      </a:r>
                      <a:r>
                        <a:rPr lang="ru-RU" sz="900" dirty="0">
                          <a:effectLst/>
                        </a:rPr>
                        <a:t>и </a:t>
                      </a:r>
                      <a:r>
                        <a:rPr lang="ru-RU" sz="900" dirty="0" smtClean="0">
                          <a:effectLst/>
                        </a:rPr>
                        <a:t>2021 </a:t>
                      </a:r>
                      <a:r>
                        <a:rPr lang="ru-RU" sz="900" dirty="0">
                          <a:effectLst/>
                        </a:rPr>
                        <a:t>г.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Участие ученых кафедры и аспирантов в конкурсах по </a:t>
                      </a:r>
                      <a:r>
                        <a:rPr lang="ru-RU" sz="900" dirty="0" err="1">
                          <a:effectLst/>
                        </a:rPr>
                        <a:t>ГРАНТам</a:t>
                      </a:r>
                      <a:r>
                        <a:rPr lang="ru-RU" sz="900" dirty="0">
                          <a:effectLst/>
                        </a:rPr>
                        <a:t> и другим программам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ежегодно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13</a:t>
                      </a:r>
                      <a:endParaRPr lang="ru-RU" sz="900" b="1" i="0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Издание </a:t>
                      </a:r>
                      <a:r>
                        <a:rPr lang="ru-RU" sz="900" dirty="0" smtClean="0">
                          <a:effectLst/>
                        </a:rPr>
                        <a:t>монографий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 монография в год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4572000" y="141480"/>
            <a:ext cx="4419600" cy="594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«Архитектурные конструкции»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68314" y="4857751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37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эмблема кафедр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96"/>
            <a:ext cx="1728192" cy="11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0013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38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401665"/>
              </p:ext>
            </p:extLst>
          </p:nvPr>
        </p:nvGraphicFramePr>
        <p:xfrm>
          <a:off x="497427" y="1599642"/>
          <a:ext cx="8358246" cy="261802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2867"/>
                <a:gridCol w="6609729"/>
                <a:gridCol w="1315650"/>
              </a:tblGrid>
              <a:tr h="21431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Организационная работа</a:t>
                      </a: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400" marR="25400" marT="0" marB="0"/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14</a:t>
                      </a:r>
                      <a:endParaRPr lang="ru-RU" sz="800" b="1" dirty="0"/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Проведение профориентационной работы: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900" dirty="0">
                          <a:effectLst/>
                        </a:rPr>
                        <a:t>в школах города и области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900" dirty="0">
                          <a:effectLst/>
                        </a:rPr>
                        <a:t>в колледжах и техникумах области и других регионов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900" dirty="0" smtClean="0">
                          <a:effectLst/>
                        </a:rPr>
                        <a:t>организация </a:t>
                      </a:r>
                      <a:r>
                        <a:rPr lang="ru-RU" sz="900" dirty="0">
                          <a:effectLst/>
                        </a:rPr>
                        <a:t>опорных пунктов в различных регионах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постоянно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915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15</a:t>
                      </a:r>
                      <a:endParaRPr lang="ru-RU" sz="800" b="1" dirty="0"/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Создание постоянно действующего архитектурно-технологического отряда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постоянно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16</a:t>
                      </a:r>
                      <a:endParaRPr lang="ru-RU" sz="800" b="1" dirty="0"/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Участие в выставках и конкурсах, в т.ч. в выставочном комплексе </a:t>
                      </a:r>
                      <a:r>
                        <a:rPr lang="ru-RU" sz="900" dirty="0" err="1" smtClean="0">
                          <a:effectLst/>
                        </a:rPr>
                        <a:t>БелЭкспоцентра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 предоставлением плакатов, макетов и другой информационной продукции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постоянно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17</a:t>
                      </a:r>
                      <a:endParaRPr lang="ru-RU" sz="800" b="1" dirty="0"/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Привлечение иностранных студентов дальнего и ближнего зарубежья для обучения в нашем ВУЗе, используя студенческий ресурс обучающихся студентов по </a:t>
                      </a:r>
                      <a:r>
                        <a:rPr lang="ru-RU" sz="900" dirty="0" smtClean="0">
                          <a:effectLst/>
                        </a:rPr>
                        <a:t>направлению «Строительство» профиля «Проектирование </a:t>
                      </a:r>
                      <a:r>
                        <a:rPr lang="ru-RU" sz="900" dirty="0">
                          <a:effectLst/>
                        </a:rPr>
                        <a:t>зданий»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постоянно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18</a:t>
                      </a:r>
                      <a:endParaRPr lang="ru-RU" sz="800" b="1" dirty="0"/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Участие в проектировании и строительстве зданий и сооружений университета, обследовании и выдаче экспертных заключений по несущей способности и пригодности для дальнейшей эксплуатации зданий и сооружений города, области и других регионов России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постоянно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19</a:t>
                      </a:r>
                      <a:endParaRPr lang="ru-RU" sz="800" b="1" dirty="0"/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Дальнейшее развитие проектно-конструкторского бюро с последующим переходом на самофинансирование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2021 г.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20</a:t>
                      </a:r>
                      <a:endParaRPr lang="ru-RU" sz="800" b="1" dirty="0"/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 базе лаборатории строительной физики организовать малое предприятие </a:t>
                      </a:r>
                      <a:r>
                        <a:rPr lang="ru-RU" sz="900" dirty="0" smtClean="0">
                          <a:effectLst/>
                        </a:rPr>
                        <a:t>«Энергоэффективные </a:t>
                      </a:r>
                      <a:r>
                        <a:rPr lang="ru-RU" sz="900" dirty="0">
                          <a:effectLst/>
                        </a:rPr>
                        <a:t>и энергосберегающие технологии»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2022 </a:t>
                      </a:r>
                      <a:r>
                        <a:rPr lang="ru-RU" sz="900" dirty="0">
                          <a:effectLst/>
                        </a:rPr>
                        <a:t>г.</a:t>
                      </a:r>
                      <a:endParaRPr lang="ru-RU" sz="9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3587632" y="1263331"/>
            <a:ext cx="5256094" cy="4136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Продолжение таблицы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907704" y="555693"/>
            <a:ext cx="7236296" cy="85725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Стратегический  план (дорожная карта) развития кафедры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«Архитектурные конструкции» на 2019-2021 годы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эмблема кафедр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96"/>
            <a:ext cx="1728192" cy="11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1819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1721" y="1594149"/>
            <a:ext cx="5314809" cy="1754326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lIns="91440" tIns="45720" rIns="91440" bIns="45720"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внимание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эмблема кафедр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96"/>
            <a:ext cx="1728192" cy="11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7068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30" y="216081"/>
            <a:ext cx="4458095" cy="475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59342" y="2991463"/>
            <a:ext cx="2305372" cy="1629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13" y="942748"/>
            <a:ext cx="2305372" cy="1629002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617661" y="60369"/>
            <a:ext cx="6418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Преподаватели - производственники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4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3679" y="2215559"/>
            <a:ext cx="2650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Дроздов Алексей Владимирович </a:t>
            </a:r>
            <a:r>
              <a:rPr lang="ru-RU" sz="1100" b="1" dirty="0" smtClean="0"/>
              <a:t>– генеральный директор ООО «</a:t>
            </a:r>
            <a:r>
              <a:rPr lang="ru-RU" sz="1100" b="1" dirty="0" err="1" smtClean="0"/>
              <a:t>АйСтром</a:t>
            </a:r>
            <a:r>
              <a:rPr lang="ru-RU" sz="1100" b="1" dirty="0" smtClean="0"/>
              <a:t>» </a:t>
            </a:r>
            <a:endParaRPr lang="ru-RU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8313" y="3263987"/>
            <a:ext cx="2157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Лихачева Агнесса Юрьевна - </a:t>
            </a:r>
            <a:r>
              <a:rPr lang="ru-RU" sz="1100" b="1" dirty="0" smtClean="0"/>
              <a:t>архитектор</a:t>
            </a:r>
            <a:endParaRPr lang="ru-RU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8314" y="1317792"/>
            <a:ext cx="2081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Лупандина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Анна Андреевна  </a:t>
            </a:r>
            <a:r>
              <a:rPr lang="ru-RU" sz="1100" b="1" dirty="0" smtClean="0"/>
              <a:t>–  руководитель - архитектор центра «</a:t>
            </a:r>
            <a:r>
              <a:rPr lang="ru-RU" sz="1100" b="1" dirty="0" err="1" smtClean="0"/>
              <a:t>Арт_Дизайн</a:t>
            </a:r>
            <a:r>
              <a:rPr lang="ru-RU" sz="1100" b="1" dirty="0" smtClean="0"/>
              <a:t> БГИИК», член Союза архитекторов</a:t>
            </a:r>
            <a:endParaRPr lang="ru-RU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22864" y="245035"/>
            <a:ext cx="26955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Радоминова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Нина Павловна </a:t>
            </a:r>
            <a:r>
              <a:rPr lang="ru-RU" sz="1100" b="1" dirty="0" smtClean="0"/>
              <a:t>– заслуженный архитектор России, главный архитектор проектов ЗАО «</a:t>
            </a:r>
            <a:r>
              <a:rPr lang="ru-RU" sz="1100" b="1" dirty="0" err="1" smtClean="0"/>
              <a:t>Белгородгражданпроект</a:t>
            </a:r>
            <a:r>
              <a:rPr lang="ru-RU" sz="1100" b="1" dirty="0" smtClean="0"/>
              <a:t>» , руководитель ООО ПТАМ </a:t>
            </a:r>
            <a:r>
              <a:rPr lang="ru-RU" sz="1100" b="1" dirty="0" err="1" smtClean="0"/>
              <a:t>Радоминовой</a:t>
            </a:r>
            <a:r>
              <a:rPr lang="ru-RU" sz="1100" b="1" dirty="0" smtClean="0"/>
              <a:t> </a:t>
            </a:r>
            <a:endParaRPr lang="ru-RU" sz="11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82007" y="2248931"/>
            <a:ext cx="28538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Киценко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Филипп Сергеевич </a:t>
            </a:r>
            <a:r>
              <a:rPr lang="ru-RU" sz="1100" b="1" dirty="0" smtClean="0"/>
              <a:t>- арт-директор  Архитектурного бюро «</a:t>
            </a:r>
            <a:r>
              <a:rPr lang="en-US" sz="1100" b="1" dirty="0" err="1" smtClean="0"/>
              <a:t>Auroom</a:t>
            </a:r>
            <a:r>
              <a:rPr lang="ru-RU" sz="1100" b="1" dirty="0" smtClean="0"/>
              <a:t>», город Белгород</a:t>
            </a:r>
            <a:endParaRPr lang="ru-RU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63498" y="1454932"/>
            <a:ext cx="2785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Солонина Наталья Александровна </a:t>
            </a:r>
            <a:r>
              <a:rPr lang="ru-RU" sz="1100" b="1" dirty="0" smtClean="0"/>
              <a:t>– руководитель проектно-конструкторского бюро БГТУ им. В.Г. Шухова</a:t>
            </a:r>
            <a:endParaRPr lang="ru-RU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58226" y="562263"/>
            <a:ext cx="26425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Токарь Татьяна Васильевна </a:t>
            </a:r>
            <a:r>
              <a:rPr lang="ru-RU" sz="1100" b="1" dirty="0" smtClean="0"/>
              <a:t>– начальник отдела ГП ГУП «Архитектурно-планировочное бюро»</a:t>
            </a:r>
            <a:endParaRPr lang="ru-RU" sz="11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900397" y="2911967"/>
            <a:ext cx="285381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Костоглодов Алексей Сергеевич – </a:t>
            </a:r>
            <a:r>
              <a:rPr lang="ru-RU" sz="1100" b="1" dirty="0">
                <a:ea typeface="Times New Roman"/>
                <a:cs typeface="Times New Roman" pitchFamily="18" charset="0"/>
              </a:rPr>
              <a:t>Начальник отдела архитектуры управления строительства, транспорта, ЖСК и ТЭК администрации </a:t>
            </a:r>
            <a:r>
              <a:rPr lang="ru-RU" sz="1100" b="1" dirty="0" err="1">
                <a:ea typeface="Times New Roman"/>
                <a:cs typeface="Times New Roman" pitchFamily="18" charset="0"/>
              </a:rPr>
              <a:t>Ракиитянского</a:t>
            </a:r>
            <a:r>
              <a:rPr lang="ru-RU" sz="1100" b="1" dirty="0">
                <a:ea typeface="Times New Roman"/>
                <a:cs typeface="Times New Roman" pitchFamily="18" charset="0"/>
              </a:rPr>
              <a:t> района Белгородской 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07042" y="4291804"/>
            <a:ext cx="13316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Списочный состав ППС на кафедре – 18 человек.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" descr="&amp;Dcy;&amp;icy;&amp;rcy;&amp;iecy;&amp;kcy;&amp;tcy;&amp;ocy;&amp;r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698" y="2016553"/>
            <a:ext cx="1080000" cy="1247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294889"/>
              </p:ext>
            </p:extLst>
          </p:nvPr>
        </p:nvGraphicFramePr>
        <p:xfrm>
          <a:off x="395538" y="3661586"/>
          <a:ext cx="6984775" cy="1313760"/>
        </p:xfrm>
        <a:graphic>
          <a:graphicData uri="http://schemas.openxmlformats.org/drawingml/2006/table">
            <a:tbl>
              <a:tblPr/>
              <a:tblGrid>
                <a:gridCol w="557433"/>
                <a:gridCol w="1139705"/>
                <a:gridCol w="4504361"/>
                <a:gridCol w="783276"/>
              </a:tblGrid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Фамилия,</a:t>
                      </a:r>
                      <a:r>
                        <a:rPr lang="ru-RU" sz="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имя, отчество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Должность по месту работы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Нагрузка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(ставка)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E6EED5"/>
                    </a:solidFill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Дроздов А.В.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Генеральный директор ООО «</a:t>
                      </a:r>
                      <a:r>
                        <a:rPr lang="ru-RU" sz="8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Айстром</a:t>
                      </a: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», председатель ГЭК</a:t>
                      </a: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0,08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DDDAC"/>
                    </a:solidFill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Киценко</a:t>
                      </a: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Ф.С.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Архитектор дизайн – студии </a:t>
                      </a:r>
                      <a:r>
                        <a:rPr lang="en-US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Aurum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0,05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E6EED5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Костоглодов А.С.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Начальник отдела архитектуры управления строительства, транспорта, ЖСК и ТЭК администрации </a:t>
                      </a:r>
                      <a:r>
                        <a:rPr lang="ru-RU" sz="8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Ракиитянского</a:t>
                      </a: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района Белгородской области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0,05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E6EED5"/>
                    </a:solidFill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Лихачева А.Ю.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Архитектор проектного бюро «Сфера»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E6EED5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Токарь Т.В.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Начальник отдела ГУП Белгородской области «Архитектурно-планировочное бюро»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0,38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980" marR="33980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DDDAC"/>
                    </a:solidFill>
                  </a:tcPr>
                </a:tc>
              </a:tr>
            </a:tbl>
          </a:graphicData>
        </a:graphic>
      </p:graphicFrame>
      <p:pic>
        <p:nvPicPr>
          <p:cNvPr id="30" name="Picture 2" descr="F:\презентация 2019\анна андрее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82" y="1241893"/>
            <a:ext cx="1620000" cy="973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37" y="2571750"/>
            <a:ext cx="1583505" cy="993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5423" y="1978847"/>
            <a:ext cx="1444676" cy="933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1" descr="C:\Documents and Settings\Admin\Рабочий стол\презентация кафедры_2016 год\Токарь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2676" y="429702"/>
            <a:ext cx="1626123" cy="1025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2" descr="ÐÐ° Ð´Ð°Ð½Ð½Ð¾Ð¼ Ð¸Ð·Ð¾Ð±ÑÐ°Ð¶ÐµÐ½Ð¸Ð¸ Ð¼Ð¾Ð¶ÐµÑ Ð½Ð°ÑÐ¾Ð´Ð¸ÑÑÑÑ: 1 ÑÐµÐ»Ð¾Ð²ÐµÐº, ÑÐ»ÑÐ±Ð°ÐµÑÑÑ, ÑÐ¸Ð´Ð¸Ñ, Ð¾ÑÐºÐ¸ Ð¸ Ð½Ð° ÑÐ»Ð¸Ñ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12" y="1136859"/>
            <a:ext cx="1165103" cy="1125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" name="Picture 4" descr="Ð£Ð¿ÑÐ°Ð²Ð»ÐµÐ½Ð¸Ðµ Ð°ÑÑÐ¸ÑÐµÐºÑÑÑÑ Ð¸ Ð³ÑÐ°Ð´Ð¾ÑÑÑÐ¾Ð¸ÑÐµÐ»ÑÑÑÐ²Ð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862" y="2625550"/>
            <a:ext cx="1080000" cy="1314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9" name="Picture 4" descr="http://www.belpravda.ru/sites/default/files/bp_16515_5_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180" y="60369"/>
            <a:ext cx="1080000" cy="1233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398415"/>
              </p:ext>
            </p:extLst>
          </p:nvPr>
        </p:nvGraphicFramePr>
        <p:xfrm>
          <a:off x="2928927" y="2967652"/>
          <a:ext cx="5883057" cy="2127429"/>
        </p:xfrm>
        <a:graphic>
          <a:graphicData uri="http://schemas.openxmlformats.org/drawingml/2006/table">
            <a:tbl>
              <a:tblPr/>
              <a:tblGrid>
                <a:gridCol w="418334"/>
                <a:gridCol w="5464723"/>
              </a:tblGrid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Разработка образовательных программ в соответствии с ФГОС 3++/БГТУ им. </a:t>
                      </a:r>
                      <a:r>
                        <a:rPr lang="ru-RU" sz="900" b="1" dirty="0" err="1" smtClean="0">
                          <a:latin typeface="Calibri"/>
                          <a:ea typeface="Calibri"/>
                          <a:cs typeface="Times New Roman"/>
                        </a:rPr>
                        <a:t>В.Г.Шухова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76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Английский язык в деятельности преподавателя технического вуза в условиях академической мобильности и расширения международного сотрудничества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Реализация проектного управления в университете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9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Информационно-коммуникационные технологии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Ораторское искусство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Психологические аспекты деятельности преподавателя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Использование фондов оценочных средств в современном</a:t>
                      </a:r>
                      <a:r>
                        <a:rPr lang="ru-RU" sz="9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образовательном процессе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Творческие</a:t>
                      </a:r>
                      <a:r>
                        <a:rPr lang="ru-RU" sz="9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основы преподавательской деятельности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76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Работы</a:t>
                      </a:r>
                      <a:r>
                        <a:rPr lang="ru-RU" sz="9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по подготовке конструктивных решений (АНО ДПО «Институт проф. обучения промышленной безопасности»)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8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Другое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101" name="Picture 77" descr="F:\документы о повышении квалификации_резерв\удостоверение _201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5483" y="3737154"/>
            <a:ext cx="810000" cy="150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81" descr="F:\документы о повышении квалификации_резерв\удостоверение _2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6072" y="2834940"/>
            <a:ext cx="810000" cy="15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резентация кафедры_2017 год\повышение квалификации\IMG_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53" y="475082"/>
            <a:ext cx="1484449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690118"/>
              </p:ext>
            </p:extLst>
          </p:nvPr>
        </p:nvGraphicFramePr>
        <p:xfrm>
          <a:off x="1293700" y="2306509"/>
          <a:ext cx="1528487" cy="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2" name="Acrobat Document" r:id="rId7" imgW="10699200" imgH="7547760" progId="AcroExch.Document.7">
                  <p:embed/>
                </p:oleObj>
              </mc:Choice>
              <mc:Fallback>
                <p:oleObj name="Acrobat Document" r:id="rId7" imgW="10699200" imgH="7547760" progId="AcroExch.Document.7">
                  <p:embed/>
                  <p:pic>
                    <p:nvPicPr>
                      <p:cNvPr id="0" name="Picture 4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3700" y="2306509"/>
                        <a:ext cx="1528487" cy="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C:\Documents and Settings\Admin\Рабочий стол\презентация кафедры_2016 год\повышение квалификации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592" y="1763168"/>
            <a:ext cx="1527148" cy="810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8435" y="4866718"/>
            <a:ext cx="8523287" cy="183356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5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03286"/>
              </p:ext>
            </p:extLst>
          </p:nvPr>
        </p:nvGraphicFramePr>
        <p:xfrm>
          <a:off x="2928928" y="642906"/>
          <a:ext cx="5891543" cy="205659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354771"/>
                <a:gridCol w="453677"/>
                <a:gridCol w="453677"/>
                <a:gridCol w="453677"/>
                <a:gridCol w="453677"/>
                <a:gridCol w="453677"/>
                <a:gridCol w="453677"/>
                <a:gridCol w="907355"/>
                <a:gridCol w="90735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Списочный состав ППС</a:t>
                      </a:r>
                      <a:endParaRPr lang="ru-RU" sz="900" b="1" dirty="0">
                        <a:solidFill>
                          <a:srgbClr val="06140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ru-RU" sz="900" b="1" dirty="0">
                        <a:solidFill>
                          <a:srgbClr val="06140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900" b="1" dirty="0">
                        <a:solidFill>
                          <a:srgbClr val="06140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ru-RU" sz="900" b="1" dirty="0">
                        <a:solidFill>
                          <a:srgbClr val="06140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900" b="1" dirty="0">
                        <a:solidFill>
                          <a:srgbClr val="06140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Дегтев И.А.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Аниканова Т.В.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Денисова Ю.В.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Митякина Н.А.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Тарасенко В.Н.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Коренькова Г.В.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Черныш Н.Д.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Пашкова Л.А.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Першина И.Л.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Василенко Н.А.</a:t>
                      </a:r>
                      <a:endParaRPr lang="ru-RU" sz="900" b="1" dirty="0">
                        <a:solidFill>
                          <a:srgbClr val="06140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5773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61406"/>
                          </a:solidFill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143242" y="160717"/>
            <a:ext cx="5668743" cy="4821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Повышение квалификации ППС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1587" y="2711509"/>
            <a:ext cx="3871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Аннотация к освоенным курсам повышения квалификации</a:t>
            </a:r>
            <a:endParaRPr lang="ru-RU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C:\Documents and Settings\Admin\Рабочий стол\презентация кафедры_2016 год\повышение квалификации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9122" y="915224"/>
            <a:ext cx="1541347" cy="810000"/>
          </a:xfrm>
          <a:prstGeom prst="rect">
            <a:avLst/>
          </a:prstGeom>
          <a:noFill/>
        </p:spPr>
      </p:pic>
      <p:pic>
        <p:nvPicPr>
          <p:cNvPr id="1026" name="Picture 2" descr="F:\презентация кафедры_2017 год\повышение квалификации\IM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5" y="80630"/>
            <a:ext cx="1484449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презентация кафедры_2017 год\повышение квалификации\IMG_00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61" y="1229940"/>
            <a:ext cx="1080000" cy="1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резентация кафедры_2017 год\повышение квалификации\IMG_00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93" y="2625756"/>
            <a:ext cx="1484449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873394"/>
              </p:ext>
            </p:extLst>
          </p:nvPr>
        </p:nvGraphicFramePr>
        <p:xfrm>
          <a:off x="168254" y="3479168"/>
          <a:ext cx="1528487" cy="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" name="Acrobat Document" r:id="rId14" imgW="10699200" imgH="7547760" progId="AcroExch.Document.7">
                  <p:embed/>
                </p:oleObj>
              </mc:Choice>
              <mc:Fallback>
                <p:oleObj name="Acrobat Document" r:id="rId14" imgW="10699200" imgH="7547760" progId="AcroExch.Document.7">
                  <p:embed/>
                  <p:pic>
                    <p:nvPicPr>
                      <p:cNvPr id="0" name="Picture 4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54" y="3479168"/>
                        <a:ext cx="1528487" cy="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656012"/>
              </p:ext>
            </p:extLst>
          </p:nvPr>
        </p:nvGraphicFramePr>
        <p:xfrm>
          <a:off x="147573" y="4315473"/>
          <a:ext cx="1528487" cy="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4" name="Acrobat Document" r:id="rId16" imgW="10699200" imgH="7547760" progId="AcroExch.Document.7">
                  <p:embed/>
                </p:oleObj>
              </mc:Choice>
              <mc:Fallback>
                <p:oleObj name="Acrobat Document" r:id="rId16" imgW="10699200" imgH="7547760" progId="AcroExch.Document.7">
                  <p:embed/>
                  <p:pic>
                    <p:nvPicPr>
                      <p:cNvPr id="0" name="Picture 4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73" y="4315473"/>
                        <a:ext cx="1528487" cy="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143208" y="482189"/>
            <a:ext cx="6000792" cy="85725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6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9"/>
          <a:stretch/>
        </p:blipFill>
        <p:spPr>
          <a:xfrm>
            <a:off x="2118870" y="161065"/>
            <a:ext cx="4980685" cy="235675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36025"/>
              </p:ext>
            </p:extLst>
          </p:nvPr>
        </p:nvGraphicFramePr>
        <p:xfrm>
          <a:off x="251809" y="3962208"/>
          <a:ext cx="8424935" cy="108348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016224"/>
                <a:gridCol w="3456384"/>
                <a:gridCol w="984109"/>
                <a:gridCol w="984109"/>
                <a:gridCol w="984109"/>
              </a:tblGrid>
              <a:tr h="2732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Шифр и направление подготовки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Образовательная программа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Количество обучающихся очно / в т. ч. с возмещением затрат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2732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2016/2017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2017/2018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2018/2019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Бакалавриат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08.03.01 Строительство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08.03.01-03 Строительство. </a:t>
                      </a:r>
                    </a:p>
                    <a:p>
                      <a:pPr algn="ctr"/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Проектирование зданий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+mn-lt"/>
                        </a:rPr>
                        <a:t>98 / 10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+mn-lt"/>
                          <a:ea typeface="Calibri"/>
                          <a:cs typeface="Arial" pitchFamily="34" charset="0"/>
                        </a:rPr>
                        <a:t>106 / 5</a:t>
                      </a:r>
                      <a:endParaRPr lang="ru-RU" sz="800" b="1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115 / 5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Магистратура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08.04.01 Строительство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08.04.01-14 Строительство. </a:t>
                      </a:r>
                      <a:r>
                        <a:rPr kumimoji="0" lang="ru-RU" sz="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рхитектурно-конструктивное проектирование доступной среды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+mn-lt"/>
                        </a:rPr>
                        <a:t>17 / 1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+mn-lt"/>
                          <a:ea typeface="Calibri"/>
                          <a:cs typeface="Arial" pitchFamily="34" charset="0"/>
                        </a:rPr>
                        <a:t>24 / 5</a:t>
                      </a:r>
                      <a:endParaRPr lang="ru-RU" sz="800" b="1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 / 5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167927" y="3543858"/>
            <a:ext cx="8882574" cy="4821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Контингент обучающихся на 2018 / 2019  год</a:t>
            </a:r>
            <a:endParaRPr kumimoji="0" lang="ru-RU" b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433195"/>
              </p:ext>
            </p:extLst>
          </p:nvPr>
        </p:nvGraphicFramePr>
        <p:xfrm>
          <a:off x="1843253" y="2841780"/>
          <a:ext cx="5328232" cy="83632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088232"/>
                <a:gridCol w="1080000"/>
                <a:gridCol w="1080000"/>
                <a:gridCol w="1080000"/>
              </a:tblGrid>
              <a:tr h="2732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Учебный год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2016/2017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2017/2018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2018/2019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E3FCCC"/>
                    </a:solidFill>
                  </a:tcPr>
                </a:tc>
              </a:tr>
              <a:tr h="1407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Всего часов: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10044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9462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10644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7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т. ч. числе лекционных</a:t>
                      </a:r>
                      <a:endParaRPr lang="ru-RU" sz="800" b="1" dirty="0">
                        <a:solidFill>
                          <a:srgbClr val="06140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1291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1154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1277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т. ч. числе лабораторных</a:t>
                      </a: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702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715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796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6140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т. ч. числе практических</a:t>
                      </a:r>
                    </a:p>
                  </a:txBody>
                  <a:tcPr marL="59917" marR="59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2820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2616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2853</a:t>
                      </a:r>
                      <a:endParaRPr lang="ru-RU" sz="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261789" y="2415148"/>
            <a:ext cx="6649003" cy="4821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Объем учебной нагрузки, закрепленной за кафедрой</a:t>
            </a:r>
            <a:endParaRPr kumimoji="0" lang="ru-RU" b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1420">
            <a:off x="1624023" y="1755130"/>
            <a:ext cx="1431058" cy="15120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1" name="Picture 3" descr="C:\Users\Admin\Desktop\презентация 2019\отзывы руководителей предприятий\Благод. письмо Якушиной 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77" y="3371823"/>
            <a:ext cx="1465684" cy="15128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366324"/>
              </p:ext>
            </p:extLst>
          </p:nvPr>
        </p:nvGraphicFramePr>
        <p:xfrm>
          <a:off x="4532749" y="767010"/>
          <a:ext cx="4471463" cy="2518756"/>
        </p:xfrm>
        <a:graphic>
          <a:graphicData uri="http://schemas.openxmlformats.org/drawingml/2006/table">
            <a:tbl>
              <a:tblPr/>
              <a:tblGrid>
                <a:gridCol w="360000"/>
                <a:gridCol w="2058326"/>
                <a:gridCol w="396000"/>
                <a:gridCol w="1657137"/>
              </a:tblGrid>
              <a:tr h="301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8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8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Регион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8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8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Регион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Россия</a:t>
                      </a:r>
                      <a:endParaRPr lang="ru-RU" sz="8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276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Белгород и Белгородская область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71780" algn="l"/>
                        </a:tabLs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Украина, Донецкая 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обл.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Курская обл.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Казахстан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Брянск</a:t>
                      </a:r>
                      <a:endParaRPr lang="ru-RU" sz="8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Таджикистан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Новороссийск</a:t>
                      </a:r>
                      <a:endParaRPr lang="ru-RU" sz="8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</a:rPr>
                        <a:t>Туркменистан</a:t>
                      </a:r>
                      <a:endParaRPr lang="ru-RU" sz="8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Амурская обл.</a:t>
                      </a:r>
                      <a:endParaRPr lang="ru-RU" sz="8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+mn-lt"/>
                          <a:ea typeface="Times New Roman"/>
                          <a:cs typeface="Times New Roman"/>
                        </a:rPr>
                        <a:t>Абхазия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Архангельская обл.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Грузия</a:t>
                      </a:r>
                      <a:endParaRPr lang="ru-RU" sz="8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Калужская обл.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+mn-lt"/>
                        </a:rPr>
                        <a:t>Белоруссия</a:t>
                      </a:r>
                      <a:endParaRPr lang="ru-RU" sz="800" dirty="0">
                        <a:latin typeface="+mn-lt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 dirty="0" smtClean="0">
                          <a:latin typeface="+mn-lt"/>
                          <a:ea typeface="Times New Roman"/>
                          <a:cs typeface="Times New Roman"/>
                        </a:rPr>
                        <a:t>Ямало-Ненецкий округ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ea typeface="Times New Roman"/>
                          <a:cs typeface="Times New Roman"/>
                        </a:rPr>
                        <a:t>Молдавия</a:t>
                      </a:r>
                      <a:endParaRPr lang="ru-RU" sz="800" dirty="0">
                        <a:latin typeface="+mn-lt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Московская обл.</a:t>
                      </a:r>
                      <a:endParaRPr lang="ru-RU" sz="8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23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ea typeface="Times New Roman"/>
                          <a:cs typeface="Times New Roman"/>
                        </a:rPr>
                        <a:t>Гана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Мурманская обл.</a:t>
                      </a:r>
                      <a:endParaRPr lang="ru-RU" sz="8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+mn-lt"/>
                          <a:ea typeface="Times New Roman"/>
                          <a:cs typeface="Times New Roman"/>
                        </a:rPr>
                        <a:t>Марокко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Тюменская обл.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ru-RU" sz="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Сьера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Лионе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Республика Саха (Якутия)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Ставропольский край</a:t>
                      </a:r>
                      <a:endParaRPr lang="ru-RU" sz="8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Хабаровский край</a:t>
                      </a:r>
                      <a:endParaRPr lang="ru-RU" sz="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319337" y="200121"/>
            <a:ext cx="6726889" cy="32147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егионы России и другие государства,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студенты которых учатся на профиле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«Проектирование зданий»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04921"/>
            <a:ext cx="1473060" cy="981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F:\презентация 2019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8" y="104921"/>
            <a:ext cx="1548855" cy="100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1923" r="4703" b="15344"/>
          <a:stretch/>
        </p:blipFill>
        <p:spPr>
          <a:xfrm>
            <a:off x="206675" y="1852585"/>
            <a:ext cx="1474282" cy="14418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19874" t="6553" r="21971" b="15966"/>
          <a:stretch/>
        </p:blipFill>
        <p:spPr bwMode="auto">
          <a:xfrm rot="5400000">
            <a:off x="3048636" y="1843763"/>
            <a:ext cx="1441091" cy="144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/>
          <a:srcRect l="18674" t="6922" r="23489" b="14297"/>
          <a:stretch/>
        </p:blipFill>
        <p:spPr bwMode="auto">
          <a:xfrm rot="5400000">
            <a:off x="7509142" y="3356325"/>
            <a:ext cx="1512000" cy="154461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7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86996" y="1298350"/>
            <a:ext cx="4179374" cy="42478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Благодарственные письма ВУЗу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 коллективу кафедры за высокую профессиональную подготовку кадров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00" y="3388272"/>
            <a:ext cx="1471876" cy="1562167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/>
          <a:srcRect l="17346" t="6388" r="18227" b="13216"/>
          <a:stretch/>
        </p:blipFill>
        <p:spPr bwMode="auto">
          <a:xfrm rot="5400000">
            <a:off x="157401" y="3475067"/>
            <a:ext cx="1538548" cy="144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18" y="3277432"/>
            <a:ext cx="1447083" cy="151232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04800" y="214023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7" descr="C:\Users\Admin\Desktop\презентация 2019\отзывы руководителей предприятий\РостовскаяБлагодарность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81" y="3372631"/>
            <a:ext cx="1426052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385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98363" y="247130"/>
            <a:ext cx="8072462" cy="58934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Выпускники,  работающие  по  специальности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8</a:t>
            </a:fld>
            <a:endParaRPr lang="ru-R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" y="4083918"/>
            <a:ext cx="9143999" cy="58934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Выпускники,  работающие  по  специальности, составляют на сегодняшний день 85 %.</a:t>
            </a:r>
            <a:endParaRPr kumimoji="0" lang="ru-RU" sz="1600" b="1" i="1" u="none" strike="noStrike" kern="1200" cap="none" spc="0" normalizeH="0" noProof="0" dirty="0">
              <a:ln>
                <a:noFill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477"/>
            <a:ext cx="7325988" cy="35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4293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Учебное пособие реконструкция\титул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208" y="589346"/>
            <a:ext cx="1271342" cy="1350000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9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3" descr="G:\титулы черныш 2008 и 2012\титул здание жилое а4 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964395"/>
            <a:ext cx="1238658" cy="1350000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7224" y="0"/>
            <a:ext cx="7993728" cy="85725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Учебно-методические разработки кафедры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 период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 201</a:t>
            </a:r>
            <a:r>
              <a:rPr lang="en-U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5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года по настоящее время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 cstate="print"/>
          <a:srcRect l="18164" t="14635" r="44922" b="16406"/>
          <a:stretch>
            <a:fillRect/>
          </a:stretch>
        </p:blipFill>
        <p:spPr bwMode="auto">
          <a:xfrm>
            <a:off x="1644174" y="3546701"/>
            <a:ext cx="1284752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5" cstate="print"/>
          <a:srcRect r="51613"/>
          <a:stretch>
            <a:fillRect/>
          </a:stretch>
        </p:blipFill>
        <p:spPr>
          <a:xfrm>
            <a:off x="250001" y="1736015"/>
            <a:ext cx="1214446" cy="1350000"/>
          </a:xfrm>
          <a:prstGeom prst="rect">
            <a:avLst/>
          </a:prstGeom>
        </p:spPr>
      </p:pic>
      <p:pic>
        <p:nvPicPr>
          <p:cNvPr id="10" name="Рисунок 9" descr="3.jpg"/>
          <p:cNvPicPr>
            <a:picLocks noChangeAspect="1"/>
          </p:cNvPicPr>
          <p:nvPr/>
        </p:nvPicPr>
        <p:blipFill>
          <a:blip r:embed="rId6" cstate="print"/>
          <a:srcRect r="51420"/>
          <a:stretch>
            <a:fillRect/>
          </a:stretch>
        </p:blipFill>
        <p:spPr>
          <a:xfrm>
            <a:off x="250001" y="3246750"/>
            <a:ext cx="1214446" cy="1350000"/>
          </a:xfrm>
          <a:prstGeom prst="rect">
            <a:avLst/>
          </a:prstGeom>
        </p:spPr>
      </p:pic>
      <p:pic>
        <p:nvPicPr>
          <p:cNvPr id="11" name="Рисунок 10" descr="2.jpg"/>
          <p:cNvPicPr>
            <a:picLocks noChangeAspect="1"/>
          </p:cNvPicPr>
          <p:nvPr/>
        </p:nvPicPr>
        <p:blipFill>
          <a:blip r:embed="rId5" cstate="print"/>
          <a:srcRect l="50000"/>
          <a:stretch>
            <a:fillRect/>
          </a:stretch>
        </p:blipFill>
        <p:spPr>
          <a:xfrm>
            <a:off x="1285852" y="2196701"/>
            <a:ext cx="1254940" cy="1350000"/>
          </a:xfrm>
          <a:prstGeom prst="rect">
            <a:avLst/>
          </a:prstGeom>
        </p:spPr>
      </p:pic>
      <p:pic>
        <p:nvPicPr>
          <p:cNvPr id="12" name="Рисунок 11" descr="3.jpg"/>
          <p:cNvPicPr>
            <a:picLocks noChangeAspect="1"/>
          </p:cNvPicPr>
          <p:nvPr/>
        </p:nvPicPr>
        <p:blipFill>
          <a:blip r:embed="rId6" cstate="print"/>
          <a:srcRect l="48562"/>
          <a:stretch>
            <a:fillRect/>
          </a:stretch>
        </p:blipFill>
        <p:spPr>
          <a:xfrm>
            <a:off x="2428860" y="2571750"/>
            <a:ext cx="1285884" cy="1350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51920" y="4434489"/>
            <a:ext cx="5144114" cy="58934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Реализация выпуска учебных пособий и методических указаний на 2019 год (аккредитация) составила 100 %.</a:t>
            </a:r>
            <a:endParaRPr kumimoji="0" lang="ru-RU" sz="1400" b="1" i="1" u="none" strike="noStrike" kern="1200" cap="none" spc="0" normalizeH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 l="18750" t="14844" r="40671" b="8244"/>
          <a:stretch>
            <a:fillRect/>
          </a:stretch>
        </p:blipFill>
        <p:spPr bwMode="auto">
          <a:xfrm>
            <a:off x="3491880" y="964396"/>
            <a:ext cx="1224000" cy="1304945"/>
          </a:xfrm>
          <a:prstGeom prst="rect">
            <a:avLst/>
          </a:prstGeom>
          <a:noFill/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3" name="Picture 3" descr="C:\Documents and Settings\Admin\Рабочий стол\Дегтев монография 2014_2015\обложка\обложка на печать\обложка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9920" y="3577128"/>
            <a:ext cx="1224000" cy="1302712"/>
          </a:xfrm>
          <a:prstGeom prst="rect">
            <a:avLst/>
          </a:prstGeom>
          <a:noFill/>
        </p:spPr>
      </p:pic>
      <p:pic>
        <p:nvPicPr>
          <p:cNvPr id="21" name="Picture 4" descr="C:\Documents and Settings\Admin\Рабочий стол\Дегтев монография 2014_2015\обложка\обложка на печать\обложка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3011" y="2219830"/>
            <a:ext cx="1224000" cy="130374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88" y="1254062"/>
            <a:ext cx="3895352" cy="31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3227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5352</TotalTime>
  <Words>4902</Words>
  <Application>Microsoft Office PowerPoint</Application>
  <PresentationFormat>Экран (16:9)</PresentationFormat>
  <Paragraphs>1307</Paragraphs>
  <Slides>39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Тема1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Admin</cp:lastModifiedBy>
  <cp:revision>840</cp:revision>
  <cp:lastPrinted>2019-05-16T10:45:13Z</cp:lastPrinted>
  <dcterms:created xsi:type="dcterms:W3CDTF">2011-09-09T09:13:59Z</dcterms:created>
  <dcterms:modified xsi:type="dcterms:W3CDTF">2019-05-20T17:27:33Z</dcterms:modified>
</cp:coreProperties>
</file>